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ontserrat"/>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7" name="Shape 2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3" name="Shape 29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5" name="Shape 125"/>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hyperlink" Target="#slide=id.g37bddd2473_0_204" TargetMode="External"/><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hyperlink" Target="#slide=id.g37bddd2473_0_204" TargetMode="External"/><Relationship Id="rId5" Type="http://schemas.openxmlformats.org/officeDocument/2006/relationships/image" Target="../media/image2.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hyperlink" Target="#slide=id.g37bddd2473_0_204" TargetMode="External"/><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naghirneac.blogspot.md/"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slide=id.g37bddd2473_0_204" TargetMode="External"/><Relationship Id="rId4" Type="http://schemas.openxmlformats.org/officeDocument/2006/relationships/image" Target="../media/image2.png"/><Relationship Id="rId5"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naghirneac.blogspot.md/" TargetMode="External"/><Relationship Id="rId4" Type="http://schemas.openxmlformats.org/officeDocument/2006/relationships/hyperlink" Target="https://docs.google.com/forms/d/1RQHrr0-hQUMxf8dmjslJNSBfWXfurLhK4F2ydoB-qmo/edit?usp=sharing" TargetMode="External"/><Relationship Id="rId5" Type="http://schemas.openxmlformats.org/officeDocument/2006/relationships/hyperlink" Target="#slide=id.g37bddd2473_0_204" TargetMode="External"/><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slide4.xml"/><Relationship Id="rId4" Type="http://schemas.openxmlformats.org/officeDocument/2006/relationships/slide" Target="slide5.xml"/><Relationship Id="rId9" Type="http://schemas.openxmlformats.org/officeDocument/2006/relationships/slide" Target="slide13.xml"/><Relationship Id="rId5" Type="http://schemas.openxmlformats.org/officeDocument/2006/relationships/slide" Target="slide9.xml"/><Relationship Id="rId6" Type="http://schemas.openxmlformats.org/officeDocument/2006/relationships/slide" Target="slide10.xml"/><Relationship Id="rId7" Type="http://schemas.openxmlformats.org/officeDocument/2006/relationships/slide" Target="slide11.xml"/><Relationship Id="rId8" Type="http://schemas.openxmlformats.org/officeDocument/2006/relationships/slide" Target="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slide=id.g37bddd2473_0_204" TargetMode="External"/><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slide=id.g37bddd2473_0_204"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hyperlink" Target="#slide=id.g37bddd2473_0_204" TargetMode="External"/><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slide=id.g37bddd2473_0_204"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2.png"/><Relationship Id="rId5" Type="http://schemas.openxmlformats.org/officeDocument/2006/relationships/hyperlink" Target="#slide=id.g37bddd2473_0_204" TargetMode="External"/><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a:effectLst>
            <a:outerShdw blurRad="57150" rotWithShape="0" algn="bl" dir="5400000" dist="19050">
              <a:srgbClr val="B7B7B7">
                <a:alpha val="50000"/>
              </a:srgbClr>
            </a:outerShdw>
          </a:effectLst>
        </p:spPr>
        <p:txBody>
          <a:bodyPr anchorCtr="0" anchor="t" bIns="91425" lIns="91425" spcFirstLastPara="1" rIns="91425" wrap="square" tIns="91425">
            <a:noAutofit/>
          </a:bodyPr>
          <a:lstStyle/>
          <a:p>
            <a:pPr indent="0" lvl="0" marL="50800" marR="50800" rtl="0" algn="ctr">
              <a:lnSpc>
                <a:spcPct val="97826"/>
              </a:lnSpc>
              <a:spcBef>
                <a:spcPts val="800"/>
              </a:spcBef>
              <a:spcAft>
                <a:spcPts val="0"/>
              </a:spcAft>
              <a:buNone/>
            </a:pPr>
            <a:r>
              <a:rPr b="1" lang="ru" sz="2400">
                <a:solidFill>
                  <a:srgbClr val="F3F3F3"/>
                </a:solidFill>
              </a:rPr>
              <a:t>КРИПТОГРАФИЯ И КРИПТОГРАФИЧЕСКАЯ ЗАЩИТА ИНФОРМАЦИИ</a:t>
            </a:r>
            <a:endParaRPr b="1" sz="2400">
              <a:solidFill>
                <a:srgbClr val="F3F3F3"/>
              </a:solidFill>
            </a:endParaRPr>
          </a:p>
          <a:p>
            <a:pPr indent="0" lvl="0" marL="0">
              <a:spcBef>
                <a:spcPts val="1500"/>
              </a:spcBef>
              <a:spcAft>
                <a:spcPts val="0"/>
              </a:spcAft>
              <a:buNone/>
            </a:pPr>
            <a:r>
              <a:t/>
            </a:r>
            <a:endParaRPr sz="2400"/>
          </a:p>
        </p:txBody>
      </p:sp>
      <p:sp>
        <p:nvSpPr>
          <p:cNvPr id="135" name="Shape 135"/>
          <p:cNvSpPr txBox="1"/>
          <p:nvPr>
            <p:ph idx="1" type="subTitle"/>
          </p:nvPr>
        </p:nvSpPr>
        <p:spPr>
          <a:xfrm>
            <a:off x="5464950" y="4001125"/>
            <a:ext cx="3470700" cy="506100"/>
          </a:xfrm>
          <a:prstGeom prst="rect">
            <a:avLst/>
          </a:prstGeom>
        </p:spPr>
        <p:txBody>
          <a:bodyPr anchorCtr="0" anchor="t" bIns="91425" lIns="91425" spcFirstLastPara="1" rIns="91425" wrap="square" tIns="91425">
            <a:noAutofit/>
          </a:bodyPr>
          <a:lstStyle/>
          <a:p>
            <a:pPr indent="0" lvl="0" marL="0" rtl="0" algn="r">
              <a:lnSpc>
                <a:spcPct val="150000"/>
              </a:lnSpc>
              <a:spcBef>
                <a:spcPts val="0"/>
              </a:spcBef>
              <a:spcAft>
                <a:spcPts val="0"/>
              </a:spcAft>
              <a:buNone/>
            </a:pPr>
            <a:r>
              <a:rPr b="1" lang="ru" sz="1200">
                <a:solidFill>
                  <a:srgbClr val="F3F3F3"/>
                </a:solidFill>
                <a:latin typeface="Montserrat"/>
                <a:ea typeface="Montserrat"/>
                <a:cs typeface="Montserrat"/>
                <a:sym typeface="Montserrat"/>
              </a:rPr>
              <a:t>Автор:</a:t>
            </a:r>
            <a:endParaRPr b="1" sz="1200">
              <a:solidFill>
                <a:srgbClr val="F3F3F3"/>
              </a:solidFill>
              <a:latin typeface="Montserrat"/>
              <a:ea typeface="Montserrat"/>
              <a:cs typeface="Montserrat"/>
              <a:sym typeface="Montserrat"/>
            </a:endParaRPr>
          </a:p>
          <a:p>
            <a:pPr indent="0" lvl="0" marL="0" rtl="0" algn="r">
              <a:lnSpc>
                <a:spcPct val="150000"/>
              </a:lnSpc>
              <a:spcBef>
                <a:spcPts val="0"/>
              </a:spcBef>
              <a:spcAft>
                <a:spcPts val="0"/>
              </a:spcAft>
              <a:buNone/>
            </a:pPr>
            <a:r>
              <a:rPr b="1" lang="ru" sz="1200">
                <a:solidFill>
                  <a:srgbClr val="F3F3F3"/>
                </a:solidFill>
                <a:latin typeface="Montserrat"/>
                <a:ea typeface="Montserrat"/>
                <a:cs typeface="Montserrat"/>
                <a:sym typeface="Montserrat"/>
              </a:rPr>
              <a:t>студент группы IS 11Z,</a:t>
            </a:r>
            <a:endParaRPr b="1" sz="1200">
              <a:solidFill>
                <a:srgbClr val="F3F3F3"/>
              </a:solidFill>
              <a:latin typeface="Montserrat"/>
              <a:ea typeface="Montserrat"/>
              <a:cs typeface="Montserrat"/>
              <a:sym typeface="Montserrat"/>
            </a:endParaRPr>
          </a:p>
          <a:p>
            <a:pPr indent="0" lvl="0" marL="0" rtl="0" algn="r">
              <a:lnSpc>
                <a:spcPct val="150000"/>
              </a:lnSpc>
              <a:spcBef>
                <a:spcPts val="0"/>
              </a:spcBef>
              <a:spcAft>
                <a:spcPts val="0"/>
              </a:spcAft>
              <a:buNone/>
            </a:pPr>
            <a:r>
              <a:rPr b="1" lang="ru" sz="1200">
                <a:solidFill>
                  <a:srgbClr val="F3F3F3"/>
                </a:solidFill>
                <a:latin typeface="Montserrat"/>
                <a:ea typeface="Montserrat"/>
                <a:cs typeface="Montserrat"/>
                <a:sym typeface="Montserrat"/>
              </a:rPr>
              <a:t>Анна НАГИРНЯК</a:t>
            </a:r>
            <a:endParaRPr b="1" sz="1200">
              <a:solidFill>
                <a:srgbClr val="F3F3F3"/>
              </a:solidFill>
              <a:latin typeface="Montserrat"/>
              <a:ea typeface="Montserrat"/>
              <a:cs typeface="Montserrat"/>
              <a:sym typeface="Montserrat"/>
            </a:endParaRPr>
          </a:p>
          <a:p>
            <a:pPr indent="0" lvl="0" marL="0">
              <a:spcBef>
                <a:spcPts val="0"/>
              </a:spcBef>
              <a:spcAft>
                <a:spcPts val="0"/>
              </a:spcAft>
              <a:buNone/>
            </a:pPr>
            <a:r>
              <a:t/>
            </a:r>
            <a:endParaRPr b="1">
              <a:solidFill>
                <a:srgbClr val="F3F3F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1145100" y="393750"/>
            <a:ext cx="78465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sz="2300"/>
              <a:t>ФОРМАЛЬНАЯ КРИПТОГРАФИЯ</a:t>
            </a:r>
            <a:r>
              <a:rPr lang="ru"/>
              <a:t> </a:t>
            </a:r>
            <a:r>
              <a:rPr lang="ru" sz="1400"/>
              <a:t>(конец XV – начало XX вв.)</a:t>
            </a:r>
            <a:endParaRPr sz="1400"/>
          </a:p>
        </p:txBody>
      </p:sp>
      <p:sp>
        <p:nvSpPr>
          <p:cNvPr id="210" name="Shape 210"/>
          <p:cNvSpPr txBox="1"/>
          <p:nvPr>
            <p:ph idx="1" type="body"/>
          </p:nvPr>
        </p:nvSpPr>
        <p:spPr>
          <a:xfrm>
            <a:off x="1145100" y="957950"/>
            <a:ext cx="52674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ru">
                <a:latin typeface="Montserrat"/>
                <a:ea typeface="Montserrat"/>
                <a:cs typeface="Montserrat"/>
                <a:sym typeface="Montserrat"/>
              </a:rPr>
              <a:t>Этап формальной криптографии связан с появлением формализованных и относительно стойких к ручному криптоанализу шифров. В европейских странах это произошло в эпоху Возрождения, когда развитие науки и торговли вызвало спрос на надежные способы защиты информации. Важная роль на этом этапе принадлежит Леону Батисте Альберти, итальянскому архитектору, который одним из первых предложил многоалфавитную подстановку. Данный шифр, получивший имя дипломата XVI в. Блеза Вижинера, состоял в последовательном «сложении» букв исходного текста с ключом (процедуру можно облегчить с помощью специальной таблицы). Его работа «Трактат о шифре» (1466 г.) считается первой научной работой по криптологии.</a:t>
            </a:r>
            <a:endParaRPr>
              <a:latin typeface="Montserrat"/>
              <a:ea typeface="Montserrat"/>
              <a:cs typeface="Montserrat"/>
              <a:sym typeface="Montserrat"/>
            </a:endParaRPr>
          </a:p>
        </p:txBody>
      </p:sp>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12" name="Shape 212"/>
          <p:cNvPicPr preferRelativeResize="0"/>
          <p:nvPr/>
        </p:nvPicPr>
        <p:blipFill>
          <a:blip r:embed="rId3">
            <a:alphaModFix/>
          </a:blip>
          <a:stretch>
            <a:fillRect/>
          </a:stretch>
        </p:blipFill>
        <p:spPr>
          <a:xfrm>
            <a:off x="7004575" y="3154750"/>
            <a:ext cx="1424400" cy="1837925"/>
          </a:xfrm>
          <a:prstGeom prst="rect">
            <a:avLst/>
          </a:prstGeom>
          <a:noFill/>
          <a:ln>
            <a:noFill/>
          </a:ln>
        </p:spPr>
      </p:pic>
      <p:pic>
        <p:nvPicPr>
          <p:cNvPr id="213" name="Shape 213"/>
          <p:cNvPicPr preferRelativeResize="0"/>
          <p:nvPr/>
        </p:nvPicPr>
        <p:blipFill>
          <a:blip r:embed="rId4">
            <a:alphaModFix/>
          </a:blip>
          <a:stretch>
            <a:fillRect/>
          </a:stretch>
        </p:blipFill>
        <p:spPr>
          <a:xfrm>
            <a:off x="6412400" y="1108925"/>
            <a:ext cx="2608750" cy="1890500"/>
          </a:xfrm>
          <a:prstGeom prst="rect">
            <a:avLst/>
          </a:prstGeom>
          <a:noFill/>
          <a:ln>
            <a:noFill/>
          </a:ln>
        </p:spPr>
      </p:pic>
      <p:pic>
        <p:nvPicPr>
          <p:cNvPr id="214" name="Shape 214">
            <a:hlinkClick r:id="rId5"/>
          </p:cNvPr>
          <p:cNvPicPr preferRelativeResize="0"/>
          <p:nvPr/>
        </p:nvPicPr>
        <p:blipFill>
          <a:blip r:embed="rId6">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ppt_w</p:attrName>
                                        </p:attrNameLst>
                                      </p:cBhvr>
                                      <p:tavLst>
                                        <p:tav fmla="" tm="0">
                                          <p:val>
                                            <p:strVal val="0"/>
                                          </p:val>
                                        </p:tav>
                                        <p:tav fmla="" tm="100000">
                                          <p:val>
                                            <p:strVal val="#ppt_w"/>
                                          </p:val>
                                        </p:tav>
                                      </p:tavLst>
                                    </p:anim>
                                    <p:anim calcmode="lin" valueType="num">
                                      <p:cBhvr additive="base">
                                        <p:cTn dur="1000"/>
                                        <p:tgtEl>
                                          <p:spTgt spid="2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500"/>
                                        <p:tgtEl>
                                          <p:spTgt spid="21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500"/>
                                        <p:tgtEl>
                                          <p:spTgt spid="2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3"/>
                                        </p:tgtEl>
                                        <p:attrNameLst>
                                          <p:attrName>style.visibility</p:attrName>
                                        </p:attrNameLst>
                                      </p:cBhvr>
                                      <p:to>
                                        <p:strVal val="visible"/>
                                      </p:to>
                                    </p:set>
                                    <p:anim calcmode="lin" valueType="num">
                                      <p:cBhvr additive="base">
                                        <p:cTn dur="2000"/>
                                        <p:tgtEl>
                                          <p:spTgt spid="21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7998250" y="-13725"/>
            <a:ext cx="1099100" cy="1099100"/>
          </a:xfrm>
          <a:prstGeom prst="rect">
            <a:avLst/>
          </a:prstGeom>
          <a:noFill/>
          <a:ln>
            <a:noFill/>
          </a:ln>
        </p:spPr>
      </p:pic>
      <p:sp>
        <p:nvSpPr>
          <p:cNvPr id="220" name="Shape 220"/>
          <p:cNvSpPr txBox="1"/>
          <p:nvPr>
            <p:ph type="title"/>
          </p:nvPr>
        </p:nvSpPr>
        <p:spPr>
          <a:xfrm>
            <a:off x="1221300" y="3842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НАУЧНАЯ КРИПТОГРАФИЯ </a:t>
            </a:r>
            <a:r>
              <a:rPr lang="ru" sz="1400"/>
              <a:t>(1930 – 60-е гг.)</a:t>
            </a:r>
            <a:endParaRPr sz="1400"/>
          </a:p>
        </p:txBody>
      </p:sp>
      <p:sp>
        <p:nvSpPr>
          <p:cNvPr id="221" name="Shape 221"/>
          <p:cNvSpPr txBox="1"/>
          <p:nvPr>
            <p:ph idx="1" type="body"/>
          </p:nvPr>
        </p:nvSpPr>
        <p:spPr>
          <a:xfrm>
            <a:off x="1221300" y="1009175"/>
            <a:ext cx="7038900" cy="3545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sz="1200">
                <a:latin typeface="Montserrat"/>
                <a:ea typeface="Montserrat"/>
                <a:cs typeface="Montserrat"/>
                <a:sym typeface="Montserrat"/>
              </a:rPr>
              <a:t>Главная отличительная черта научной криптографии – появление криптосистем со строгим математическим обоснованием криптостойкости. К началу 30-х гг. окончательно сформировались разделы математики, являющиеся научной основой криптологии: теория вероятностей и математическая статистика, общая алгебра, теория чисел, начали активно развиваться теория алгоритмов, теория информации, кибернетика. Своеобразным водоразделом стала работа Клода Шеннона «Теория связи в секретных системах» (1949), которая подвела научную базу под криптографию и криптоанализ. С этого времени стали говорить о </a:t>
            </a:r>
            <a:r>
              <a:rPr lang="ru" sz="1200">
                <a:solidFill>
                  <a:schemeClr val="lt2"/>
                </a:solidFill>
                <a:latin typeface="Montserrat"/>
                <a:ea typeface="Montserrat"/>
                <a:cs typeface="Montserrat"/>
                <a:sym typeface="Montserrat"/>
              </a:rPr>
              <a:t>криптологии </a:t>
            </a:r>
            <a:r>
              <a:rPr lang="ru" sz="1200">
                <a:latin typeface="Montserrat"/>
                <a:ea typeface="Montserrat"/>
                <a:cs typeface="Montserrat"/>
                <a:sym typeface="Montserrat"/>
              </a:rPr>
              <a:t>(от греческого </a:t>
            </a:r>
            <a:r>
              <a:rPr lang="ru" sz="1200">
                <a:solidFill>
                  <a:schemeClr val="lt2"/>
                </a:solidFill>
                <a:latin typeface="Montserrat"/>
                <a:ea typeface="Montserrat"/>
                <a:cs typeface="Montserrat"/>
                <a:sym typeface="Montserrat"/>
              </a:rPr>
              <a:t>kryptos</a:t>
            </a:r>
            <a:r>
              <a:rPr lang="ru" sz="1200">
                <a:latin typeface="Montserrat"/>
                <a:ea typeface="Montserrat"/>
                <a:cs typeface="Montserrat"/>
                <a:sym typeface="Montserrat"/>
              </a:rPr>
              <a:t> – тайный и </a:t>
            </a:r>
            <a:r>
              <a:rPr lang="ru" sz="1200">
                <a:solidFill>
                  <a:schemeClr val="lt2"/>
                </a:solidFill>
                <a:latin typeface="Montserrat"/>
                <a:ea typeface="Montserrat"/>
                <a:cs typeface="Montserrat"/>
                <a:sym typeface="Montserrat"/>
              </a:rPr>
              <a:t>logos</a:t>
            </a:r>
            <a:r>
              <a:rPr lang="ru" sz="1200">
                <a:latin typeface="Montserrat"/>
                <a:ea typeface="Montserrat"/>
                <a:cs typeface="Montserrat"/>
                <a:sym typeface="Montserrat"/>
              </a:rPr>
              <a:t> – сообщение) – науке о преобразовании информации для обеспечения ее секретности. Этап развития криптографии и криптоанализа до 1949 г. стали называть донаучной криптологией. Шеннон ввел понятия «рассеивание» и «перемешивание», обосновал возможность создания сколь угодно стойких криптосистем.</a:t>
            </a:r>
            <a:endParaRPr sz="1200">
              <a:latin typeface="Montserrat"/>
              <a:ea typeface="Montserrat"/>
              <a:cs typeface="Montserrat"/>
              <a:sym typeface="Montserrat"/>
            </a:endParaRPr>
          </a:p>
          <a:p>
            <a:pPr indent="0" lvl="0" marL="0">
              <a:spcBef>
                <a:spcPts val="1600"/>
              </a:spcBef>
              <a:spcAft>
                <a:spcPts val="0"/>
              </a:spcAft>
              <a:buNone/>
            </a:pPr>
            <a:r>
              <a:rPr lang="ru" sz="1200">
                <a:latin typeface="Montserrat"/>
                <a:ea typeface="Montserrat"/>
                <a:cs typeface="Montserrat"/>
                <a:sym typeface="Montserrat"/>
              </a:rPr>
              <a:t>В 1960-х гг. ведущие криптографические школы подошли к созданию блочных шифров, еще более стойких по сравнению с роторными криптосистемами, однако допускающих практическую реализацию только в виде цифровых электронных устройств.</a:t>
            </a:r>
            <a:endParaRPr sz="1200">
              <a:latin typeface="Montserrat"/>
              <a:ea typeface="Montserrat"/>
              <a:cs typeface="Montserrat"/>
              <a:sym typeface="Montserrat"/>
            </a:endParaRPr>
          </a:p>
          <a:p>
            <a:pPr indent="0" lvl="0" marL="0">
              <a:spcBef>
                <a:spcPts val="1600"/>
              </a:spcBef>
              <a:spcAft>
                <a:spcPts val="1600"/>
              </a:spcAft>
              <a:buNone/>
            </a:pPr>
            <a:r>
              <a:t/>
            </a:r>
            <a:endParaRPr sz="1200">
              <a:latin typeface="Montserrat"/>
              <a:ea typeface="Montserrat"/>
              <a:cs typeface="Montserrat"/>
              <a:sym typeface="Montserrat"/>
            </a:endParaRPr>
          </a:p>
        </p:txBody>
      </p:sp>
      <p:sp>
        <p:nvSpPr>
          <p:cNvPr id="222" name="Shape 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23" name="Shape 223">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pic>
        <p:nvPicPr>
          <p:cNvPr id="224" name="Shape 224"/>
          <p:cNvPicPr preferRelativeResize="0"/>
          <p:nvPr/>
        </p:nvPicPr>
        <p:blipFill>
          <a:blip r:embed="rId6">
            <a:alphaModFix/>
          </a:blip>
          <a:stretch>
            <a:fillRect/>
          </a:stretch>
        </p:blipFill>
        <p:spPr>
          <a:xfrm>
            <a:off x="7802375" y="3755900"/>
            <a:ext cx="1388299" cy="13882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ppt_w</p:attrName>
                                        </p:attrNameLst>
                                      </p:cBhvr>
                                      <p:tavLst>
                                        <p:tav fmla="" tm="0">
                                          <p:val>
                                            <p:strVal val="0"/>
                                          </p:val>
                                        </p:tav>
                                        <p:tav fmla="" tm="100000">
                                          <p:val>
                                            <p:strVal val="#ppt_w"/>
                                          </p:val>
                                        </p:tav>
                                      </p:tavLst>
                                    </p:anim>
                                    <p:anim calcmode="lin" valueType="num">
                                      <p:cBhvr additive="base">
                                        <p:cTn dur="1000"/>
                                        <p:tgtEl>
                                          <p:spTgt spid="2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600"/>
                                        <p:tgtEl>
                                          <p:spTgt spid="22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1000"/>
                                        <p:tgtEl>
                                          <p:spTgt spid="22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297500" y="6223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КОМПЬЮТЕРНАЯ КРИПТОГРАФИЯ </a:t>
            </a:r>
            <a:r>
              <a:rPr lang="ru" sz="1400"/>
              <a:t>(с 1970-х гг.) </a:t>
            </a:r>
            <a:endParaRPr sz="1400"/>
          </a:p>
        </p:txBody>
      </p:sp>
      <p:sp>
        <p:nvSpPr>
          <p:cNvPr id="230" name="Shape 230"/>
          <p:cNvSpPr txBox="1"/>
          <p:nvPr>
            <p:ph idx="1" type="body"/>
          </p:nvPr>
        </p:nvSpPr>
        <p:spPr>
          <a:xfrm>
            <a:off x="1297500" y="1262750"/>
            <a:ext cx="6925500" cy="29112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ru" sz="1800">
                <a:latin typeface="Montserrat"/>
                <a:ea typeface="Montserrat"/>
                <a:cs typeface="Montserrat"/>
                <a:sym typeface="Montserrat"/>
              </a:rPr>
              <a:t>Компьютерная криптография обязана своим появлением вычислительным средствам с производительностью, достаточной для реализации криптосистем, обеспечивающих при большой скорости шифрования на несколько порядков более высокую криптостойкость, чем «ручные» и «механические» шифры.</a:t>
            </a:r>
            <a:endParaRPr sz="1800">
              <a:latin typeface="Montserrat"/>
              <a:ea typeface="Montserrat"/>
              <a:cs typeface="Montserrat"/>
              <a:sym typeface="Montserrat"/>
            </a:endParaRPr>
          </a:p>
        </p:txBody>
      </p:sp>
      <p:sp>
        <p:nvSpPr>
          <p:cNvPr id="231" name="Shape 2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32" name="Shape 232"/>
          <p:cNvPicPr preferRelativeResize="0"/>
          <p:nvPr/>
        </p:nvPicPr>
        <p:blipFill>
          <a:blip r:embed="rId3">
            <a:alphaModFix/>
          </a:blip>
          <a:stretch>
            <a:fillRect/>
          </a:stretch>
        </p:blipFill>
        <p:spPr>
          <a:xfrm>
            <a:off x="5459850" y="2949050"/>
            <a:ext cx="3684152" cy="2194449"/>
          </a:xfrm>
          <a:prstGeom prst="rect">
            <a:avLst/>
          </a:prstGeom>
          <a:noFill/>
          <a:ln>
            <a:noFill/>
          </a:ln>
        </p:spPr>
      </p:pic>
      <p:pic>
        <p:nvPicPr>
          <p:cNvPr id="233" name="Shape 233">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2000"/>
                                        <p:tgtEl>
                                          <p:spTgt spid="2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2"/>
                                        </p:tgtEl>
                                        <p:attrNameLst>
                                          <p:attrName>style.visibility</p:attrName>
                                        </p:attrNameLst>
                                      </p:cBhvr>
                                      <p:to>
                                        <p:strVal val="visible"/>
                                      </p:to>
                                    </p:set>
                                    <p:anim calcmode="lin" valueType="num">
                                      <p:cBhvr additive="base">
                                        <p:cTn dur="1000"/>
                                        <p:tgtEl>
                                          <p:spTgt spid="232"/>
                                        </p:tgtEl>
                                        <p:attrNameLst>
                                          <p:attrName>ppt_w</p:attrName>
                                        </p:attrNameLst>
                                      </p:cBhvr>
                                      <p:tavLst>
                                        <p:tav fmla="" tm="0">
                                          <p:val>
                                            <p:strVal val="0"/>
                                          </p:val>
                                        </p:tav>
                                        <p:tav fmla="" tm="100000">
                                          <p:val>
                                            <p:strVal val="#ppt_w"/>
                                          </p:val>
                                        </p:tav>
                                      </p:tavLst>
                                    </p:anim>
                                    <p:anim calcmode="lin" valueType="num">
                                      <p:cBhvr additive="base">
                                        <p:cTn dur="1000"/>
                                        <p:tgtEl>
                                          <p:spTgt spid="23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823850" y="15958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ru"/>
              <a:t>ШИФРОВАЛЬНАЯ МАШИНА «ENIGMA». ПРИНЦИП ДЕЙСТВИЯ И БИТВА ЗА ШИФРЫ</a:t>
            </a:r>
            <a:endParaRPr/>
          </a:p>
        </p:txBody>
      </p:sp>
      <p:sp>
        <p:nvSpPr>
          <p:cNvPr id="239" name="Shape 2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40" name="Shape 240"/>
          <p:cNvPicPr preferRelativeResize="0"/>
          <p:nvPr/>
        </p:nvPicPr>
        <p:blipFill>
          <a:blip r:embed="rId3">
            <a:alphaModFix/>
          </a:blip>
          <a:stretch>
            <a:fillRect/>
          </a:stretch>
        </p:blipFill>
        <p:spPr>
          <a:xfrm>
            <a:off x="3230200" y="3067175"/>
            <a:ext cx="2828450" cy="1895550"/>
          </a:xfrm>
          <a:prstGeom prst="rect">
            <a:avLst/>
          </a:prstGeom>
          <a:noFill/>
          <a:ln cap="flat" cmpd="sng" w="9525">
            <a:solidFill>
              <a:schemeClr val="dk2"/>
            </a:solidFill>
            <a:prstDash val="solid"/>
            <a:miter lim="8000"/>
            <a:headEnd len="sm" w="sm" type="none"/>
            <a:tailEnd len="sm" w="sm" type="none"/>
          </a:ln>
        </p:spPr>
      </p:pic>
      <p:pic>
        <p:nvPicPr>
          <p:cNvPr id="241" name="Shape 241">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ppt_w</p:attrName>
                                        </p:attrNameLst>
                                      </p:cBhvr>
                                      <p:tavLst>
                                        <p:tav fmla="" tm="0">
                                          <p:val>
                                            <p:strVal val="0"/>
                                          </p:val>
                                        </p:tav>
                                        <p:tav fmla="" tm="100000">
                                          <p:val>
                                            <p:strVal val="#ppt_w"/>
                                          </p:val>
                                        </p:tav>
                                      </p:tavLst>
                                    </p:anim>
                                    <p:anim calcmode="lin" valueType="num">
                                      <p:cBhvr additive="base">
                                        <p:cTn dur="1000"/>
                                        <p:tgtEl>
                                          <p:spTgt spid="23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ppt_w</p:attrName>
                                        </p:attrNameLst>
                                      </p:cBhvr>
                                      <p:tavLst>
                                        <p:tav fmla="" tm="0">
                                          <p:val>
                                            <p:strVal val="0"/>
                                          </p:val>
                                        </p:tav>
                                        <p:tav fmla="" tm="100000">
                                          <p:val>
                                            <p:strVal val="#ppt_w"/>
                                          </p:val>
                                        </p:tav>
                                      </p:tavLst>
                                    </p:anim>
                                    <p:anim calcmode="lin" valueType="num">
                                      <p:cBhvr additive="base">
                                        <p:cTn dur="1000"/>
                                        <p:tgtEl>
                                          <p:spTgt spid="2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idx="1" type="body"/>
          </p:nvPr>
        </p:nvSpPr>
        <p:spPr>
          <a:xfrm>
            <a:off x="1145100" y="525650"/>
            <a:ext cx="7559400" cy="17925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ru">
                <a:solidFill>
                  <a:schemeClr val="lt2"/>
                </a:solidFill>
                <a:latin typeface="Montserrat"/>
                <a:ea typeface="Montserrat"/>
                <a:cs typeface="Montserrat"/>
                <a:sym typeface="Montserrat"/>
              </a:rPr>
              <a:t>«Enigma» </a:t>
            </a:r>
            <a:r>
              <a:rPr lang="ru">
                <a:latin typeface="Montserrat"/>
                <a:ea typeface="Montserrat"/>
                <a:cs typeface="Montserrat"/>
                <a:sym typeface="Montserrat"/>
              </a:rPr>
              <a:t>(в русской транскрипции </a:t>
            </a:r>
            <a:r>
              <a:rPr lang="ru">
                <a:solidFill>
                  <a:schemeClr val="lt2"/>
                </a:solidFill>
                <a:latin typeface="Montserrat"/>
                <a:ea typeface="Montserrat"/>
                <a:cs typeface="Montserrat"/>
                <a:sym typeface="Montserrat"/>
              </a:rPr>
              <a:t>«Энигма»</a:t>
            </a:r>
            <a:r>
              <a:rPr lang="ru">
                <a:latin typeface="Montserrat"/>
                <a:ea typeface="Montserrat"/>
                <a:cs typeface="Montserrat"/>
                <a:sym typeface="Montserrat"/>
              </a:rPr>
              <a:t>) в переводе с древнегреческого означает «безымянный», «неназванный», «загадочный». Работы по применению шифровальной машины с подобным названием начались в Германии в глубокой тайне в 1928 году и активизировались с приходом к власти Гитлера. Работами руководил непосредственно германский Генеральный штаб. К началу Второй мировой войны работы по созданию военного варианта «Enigma» были закончены, машина прошла испытания и была принята на вооружение.</a:t>
            </a:r>
            <a:endParaRPr>
              <a:latin typeface="Montserrat"/>
              <a:ea typeface="Montserrat"/>
              <a:cs typeface="Montserrat"/>
              <a:sym typeface="Montserrat"/>
            </a:endParaRPr>
          </a:p>
        </p:txBody>
      </p:sp>
      <p:sp>
        <p:nvSpPr>
          <p:cNvPr id="247" name="Shape 2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48" name="Shape 248"/>
          <p:cNvPicPr preferRelativeResize="0"/>
          <p:nvPr/>
        </p:nvPicPr>
        <p:blipFill>
          <a:blip r:embed="rId3">
            <a:alphaModFix/>
          </a:blip>
          <a:stretch>
            <a:fillRect/>
          </a:stretch>
        </p:blipFill>
        <p:spPr>
          <a:xfrm>
            <a:off x="1947825" y="2357000"/>
            <a:ext cx="5832049" cy="2481700"/>
          </a:xfrm>
          <a:prstGeom prst="rect">
            <a:avLst/>
          </a:prstGeom>
          <a:noFill/>
          <a:ln cap="flat" cmpd="sng" w="9525">
            <a:solidFill>
              <a:schemeClr val="dk2"/>
            </a:solidFill>
            <a:prstDash val="solid"/>
            <a:miter lim="8000"/>
            <a:headEnd len="sm" w="sm" type="none"/>
            <a:tailEnd len="sm" w="sm" type="none"/>
          </a:ln>
        </p:spPr>
      </p:pic>
      <p:pic>
        <p:nvPicPr>
          <p:cNvPr id="249" name="Shape 249">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ppt_w</p:attrName>
                                        </p:attrNameLst>
                                      </p:cBhvr>
                                      <p:tavLst>
                                        <p:tav fmla="" tm="0">
                                          <p:val>
                                            <p:strVal val="0"/>
                                          </p:val>
                                        </p:tav>
                                        <p:tav fmla="" tm="100000">
                                          <p:val>
                                            <p:strVal val="#ppt_w"/>
                                          </p:val>
                                        </p:tav>
                                      </p:tavLst>
                                    </p:anim>
                                    <p:anim calcmode="lin" valueType="num">
                                      <p:cBhvr additive="base">
                                        <p:cTn dur="1000"/>
                                        <p:tgtEl>
                                          <p:spTgt spid="2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2000"/>
                                        <p:tgtEl>
                                          <p:spTgt spid="2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1000"/>
                                        <p:tgtEl>
                                          <p:spTgt spid="24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idx="1" type="body"/>
          </p:nvPr>
        </p:nvSpPr>
        <p:spPr>
          <a:xfrm>
            <a:off x="999450" y="124875"/>
            <a:ext cx="5786400" cy="3991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ru" sz="1200">
                <a:solidFill>
                  <a:schemeClr val="lt2"/>
                </a:solidFill>
                <a:latin typeface="Montserrat"/>
                <a:ea typeface="Montserrat"/>
                <a:cs typeface="Montserrat"/>
                <a:sym typeface="Montserrat"/>
              </a:rPr>
              <a:t>«Enigma»</a:t>
            </a:r>
            <a:r>
              <a:rPr lang="ru" sz="1200">
                <a:latin typeface="Montserrat"/>
                <a:ea typeface="Montserrat"/>
                <a:cs typeface="Montserrat"/>
                <a:sym typeface="Montserrat"/>
              </a:rPr>
              <a:t> относилась к классу электромеханических шифровальных машин. Ее конструкция была основана на системе из трех вращающихся барабанов, осуществлявших замену 26 букв латинского алфавита. Каждый барабан имел 26 входных контактов на одной стороне и столько же выходных контактов — на другой. Внутри каждого барабана проходили провода, связывавшие входные и выходные контакты между собой. Выходные контакты первого барабана соединялись с входными контактами второго. Когда оператор нажимал на какую-либо букву на клавиатуре машины, электрический ток подавался на входной контакт первого барабана, соответствующий этой букве. Ток проходил через первый барабан и поступал на выходной контакт, соответствующий какой-либо другой букве. Затем ток проходил последовательно через второй и третий барабаны и подавался на неподвижный рефлектор (от лат. reflecto — обращаю назад, отражаю). В конструкции рефлектора 26 контактов разбивались на пары, контакты внутри каждой пары были соединены между собой. Таким образом, рефлектор заменял букву на парную ей.</a:t>
            </a:r>
            <a:endParaRPr sz="1200">
              <a:latin typeface="Montserrat"/>
              <a:ea typeface="Montserrat"/>
              <a:cs typeface="Montserrat"/>
              <a:sym typeface="Montserrat"/>
            </a:endParaRPr>
          </a:p>
          <a:p>
            <a:pPr indent="0" lvl="0" marL="0" algn="just">
              <a:spcBef>
                <a:spcPts val="1600"/>
              </a:spcBef>
              <a:spcAft>
                <a:spcPts val="1600"/>
              </a:spcAft>
              <a:buNone/>
            </a:pPr>
            <a:r>
              <a:rPr lang="ru" sz="1200">
                <a:latin typeface="Montserrat"/>
                <a:ea typeface="Montserrat"/>
                <a:cs typeface="Montserrat"/>
                <a:sym typeface="Montserrat"/>
              </a:rPr>
              <a:t>Ток, прошедший через рефлектор, подавался назад, на систему барабанов. Он вновь проходил через три барабана, но в обратном порядке. В конце концов на световом табло машины загоралась одна из 26 лампочек, соответствовавшая зашифрованной букве.</a:t>
            </a:r>
            <a:endParaRPr sz="1200">
              <a:latin typeface="Montserrat"/>
              <a:ea typeface="Montserrat"/>
              <a:cs typeface="Montserrat"/>
              <a:sym typeface="Montserrat"/>
            </a:endParaRPr>
          </a:p>
        </p:txBody>
      </p:sp>
      <p:sp>
        <p:nvSpPr>
          <p:cNvPr id="255" name="Shape 2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56" name="Shape 256"/>
          <p:cNvPicPr preferRelativeResize="0"/>
          <p:nvPr/>
        </p:nvPicPr>
        <p:blipFill>
          <a:blip r:embed="rId3">
            <a:alphaModFix/>
          </a:blip>
          <a:stretch>
            <a:fillRect/>
          </a:stretch>
        </p:blipFill>
        <p:spPr>
          <a:xfrm>
            <a:off x="6862175" y="444950"/>
            <a:ext cx="2220575" cy="2646925"/>
          </a:xfrm>
          <a:prstGeom prst="rect">
            <a:avLst/>
          </a:prstGeom>
          <a:noFill/>
          <a:ln cap="flat" cmpd="sng" w="9525">
            <a:solidFill>
              <a:schemeClr val="dk2"/>
            </a:solidFill>
            <a:prstDash val="solid"/>
            <a:round/>
            <a:headEnd len="sm" w="sm" type="none"/>
            <a:tailEnd len="sm" w="sm" type="none"/>
          </a:ln>
        </p:spPr>
      </p:pic>
      <p:pic>
        <p:nvPicPr>
          <p:cNvPr id="257" name="Shape 257"/>
          <p:cNvPicPr preferRelativeResize="0"/>
          <p:nvPr/>
        </p:nvPicPr>
        <p:blipFill>
          <a:blip r:embed="rId4">
            <a:alphaModFix/>
          </a:blip>
          <a:stretch>
            <a:fillRect/>
          </a:stretch>
        </p:blipFill>
        <p:spPr>
          <a:xfrm>
            <a:off x="6862175" y="3054200"/>
            <a:ext cx="2220575" cy="1674899"/>
          </a:xfrm>
          <a:prstGeom prst="rect">
            <a:avLst/>
          </a:prstGeom>
          <a:noFill/>
          <a:ln cap="flat" cmpd="sng" w="9525">
            <a:solidFill>
              <a:schemeClr val="dk2"/>
            </a:solidFill>
            <a:prstDash val="solid"/>
            <a:round/>
            <a:headEnd len="sm" w="sm" type="none"/>
            <a:tailEnd len="sm" w="sm" type="none"/>
          </a:ln>
        </p:spPr>
      </p:pic>
      <p:pic>
        <p:nvPicPr>
          <p:cNvPr id="258" name="Shape 258">
            <a:hlinkClick r:id="rId5"/>
          </p:cNvPr>
          <p:cNvPicPr preferRelativeResize="0"/>
          <p:nvPr/>
        </p:nvPicPr>
        <p:blipFill>
          <a:blip r:embed="rId6">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ppt_w</p:attrName>
                                        </p:attrNameLst>
                                      </p:cBhvr>
                                      <p:tavLst>
                                        <p:tav fmla="" tm="0">
                                          <p:val>
                                            <p:strVal val="0"/>
                                          </p:val>
                                        </p:tav>
                                        <p:tav fmla="" tm="100000">
                                          <p:val>
                                            <p:strVal val="#ppt_w"/>
                                          </p:val>
                                        </p:tav>
                                      </p:tavLst>
                                    </p:anim>
                                    <p:anim calcmode="lin" valueType="num">
                                      <p:cBhvr additive="base">
                                        <p:cTn dur="1000"/>
                                        <p:tgtEl>
                                          <p:spTgt spid="25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6"/>
                                        </p:tgtEl>
                                        <p:attrNameLst>
                                          <p:attrName>style.visibility</p:attrName>
                                        </p:attrNameLst>
                                      </p:cBhvr>
                                      <p:to>
                                        <p:strVal val="visible"/>
                                      </p:to>
                                    </p:set>
                                    <p:anim calcmode="lin" valueType="num">
                                      <p:cBhvr additive="base">
                                        <p:cTn dur="1500"/>
                                        <p:tgtEl>
                                          <p:spTgt spid="2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500"/>
                                        <p:tgtEl>
                                          <p:spTgt spid="2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idx="1" type="body"/>
          </p:nvPr>
        </p:nvSpPr>
        <p:spPr>
          <a:xfrm>
            <a:off x="1297500" y="594250"/>
            <a:ext cx="7038900" cy="41130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ru" sz="1400">
                <a:latin typeface="Montserrat"/>
                <a:ea typeface="Montserrat"/>
                <a:cs typeface="Montserrat"/>
                <a:sym typeface="Montserrat"/>
              </a:rPr>
              <a:t>Самым важным свойством машины «Enigma» являлось вращение барабанов. Первый барабан после каждого преобразования буквы поворачивался на одну позицию. Второй барабан поворачивался на одну позицию после того, как первый совершал полный оборот, т. е. после преобразования 26 букв. Наконец, третий барабан поворачивался на одну позицию после того, как второй совершал полный оборот, т. е. после шифрования 676 букв.</a:t>
            </a:r>
            <a:endParaRPr sz="1400">
              <a:latin typeface="Montserrat"/>
              <a:ea typeface="Montserrat"/>
              <a:cs typeface="Montserrat"/>
              <a:sym typeface="Montserrat"/>
            </a:endParaRPr>
          </a:p>
        </p:txBody>
      </p:sp>
      <p:sp>
        <p:nvSpPr>
          <p:cNvPr id="264" name="Shape 2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65" name="Shape 265"/>
          <p:cNvPicPr preferRelativeResize="0"/>
          <p:nvPr/>
        </p:nvPicPr>
        <p:blipFill>
          <a:blip r:embed="rId3">
            <a:alphaModFix/>
          </a:blip>
          <a:stretch>
            <a:fillRect/>
          </a:stretch>
        </p:blipFill>
        <p:spPr>
          <a:xfrm>
            <a:off x="1251725" y="2731850"/>
            <a:ext cx="7084675" cy="2160650"/>
          </a:xfrm>
          <a:prstGeom prst="rect">
            <a:avLst/>
          </a:prstGeom>
          <a:noFill/>
          <a:ln cap="sq" cmpd="sng" w="9525">
            <a:solidFill>
              <a:schemeClr val="dk2"/>
            </a:solidFill>
            <a:prstDash val="solid"/>
            <a:round/>
            <a:headEnd len="sm" w="sm" type="none"/>
            <a:tailEnd len="sm" w="sm" type="none"/>
          </a:ln>
        </p:spPr>
      </p:pic>
      <p:pic>
        <p:nvPicPr>
          <p:cNvPr id="266" name="Shape 266">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500"/>
                                        <p:tgtEl>
                                          <p:spTgt spid="263"/>
                                        </p:tgtEl>
                                        <p:attrNameLst>
                                          <p:attrName>ppt_w</p:attrName>
                                        </p:attrNameLst>
                                      </p:cBhvr>
                                      <p:tavLst>
                                        <p:tav fmla="" tm="0">
                                          <p:val>
                                            <p:strVal val="0"/>
                                          </p:val>
                                        </p:tav>
                                        <p:tav fmla="" tm="100000">
                                          <p:val>
                                            <p:strVal val="#ppt_w"/>
                                          </p:val>
                                        </p:tav>
                                      </p:tavLst>
                                    </p:anim>
                                    <p:anim calcmode="lin" valueType="num">
                                      <p:cBhvr additive="base">
                                        <p:cTn dur="1500"/>
                                        <p:tgtEl>
                                          <p:spTgt spid="26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500"/>
                                        <p:tgtEl>
                                          <p:spTgt spid="2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500"/>
                                        <p:tgtEl>
                                          <p:spTgt spid="2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Shape 271"/>
          <p:cNvSpPr txBox="1"/>
          <p:nvPr>
            <p:ph idx="1" type="body"/>
          </p:nvPr>
        </p:nvSpPr>
        <p:spPr>
          <a:xfrm>
            <a:off x="1052550" y="487550"/>
            <a:ext cx="6455400" cy="389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Montserrat"/>
                <a:ea typeface="Montserrat"/>
                <a:cs typeface="Montserrat"/>
                <a:sym typeface="Montserrat"/>
              </a:rPr>
              <a:t>Немцам, несмотря на колоссальные усилия, не удалось сохранить в тайне работу над «Энигмой». Уже в 1932 году в специально созданном «Шифровальном бюро» в Варшаве начались работы над раскрытием тайны «Энигмы». Возглавлял группу молодой польский математик Мариан Рeевский, выпускник математического факультета университета в Познани. </a:t>
            </a:r>
            <a:endParaRPr>
              <a:latin typeface="Montserrat"/>
              <a:ea typeface="Montserrat"/>
              <a:cs typeface="Montserrat"/>
              <a:sym typeface="Montserrat"/>
            </a:endParaRPr>
          </a:p>
          <a:p>
            <a:pPr indent="0" lvl="0" marL="0">
              <a:spcBef>
                <a:spcPts val="1600"/>
              </a:spcBef>
              <a:spcAft>
                <a:spcPts val="0"/>
              </a:spcAft>
              <a:buNone/>
            </a:pPr>
            <a:r>
              <a:rPr lang="ru">
                <a:latin typeface="Montserrat"/>
                <a:ea typeface="Montserrat"/>
                <a:cs typeface="Montserrat"/>
                <a:sym typeface="Montserrat"/>
              </a:rPr>
              <a:t>Группа имела в своем распоряжении устаревшую коммерческую шифровальную машину, купленную в Германии. Конечно, эта модель была очень далека от современных для той поры немецких военных шифровальных машин и принесла мало пользы. Поэтому главным моментом в работе ученых для решения задачи «Энигмы» было применение математики (теории групп и теории перестановок). Для раскрытия шифров «Энигмы» польские математики использовали перехваченные шифрованные сообщения и добились значительных успехов. Ими было теоретически воссоздано устройство машины, что позволило позже создать её реальную модель; были разработаны также методы восстановления ключей к шифрам на основе перехваченных сообщений.</a:t>
            </a:r>
            <a:endParaRPr>
              <a:latin typeface="Montserrat"/>
              <a:ea typeface="Montserrat"/>
              <a:cs typeface="Montserrat"/>
              <a:sym typeface="Montserrat"/>
            </a:endParaRPr>
          </a:p>
          <a:p>
            <a:pPr indent="0" lvl="0" marL="0">
              <a:spcBef>
                <a:spcPts val="1600"/>
              </a:spcBef>
              <a:spcAft>
                <a:spcPts val="1600"/>
              </a:spcAft>
              <a:buNone/>
            </a:pPr>
            <a:r>
              <a:t/>
            </a:r>
            <a:endParaRPr>
              <a:latin typeface="Montserrat"/>
              <a:ea typeface="Montserrat"/>
              <a:cs typeface="Montserrat"/>
              <a:sym typeface="Montserrat"/>
            </a:endParaRPr>
          </a:p>
        </p:txBody>
      </p:sp>
      <p:sp>
        <p:nvSpPr>
          <p:cNvPr id="272" name="Shape 2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73" name="Shape 273"/>
          <p:cNvPicPr preferRelativeResize="0"/>
          <p:nvPr/>
        </p:nvPicPr>
        <p:blipFill>
          <a:blip r:embed="rId3">
            <a:alphaModFix/>
          </a:blip>
          <a:stretch>
            <a:fillRect/>
          </a:stretch>
        </p:blipFill>
        <p:spPr>
          <a:xfrm>
            <a:off x="7598600" y="1405050"/>
            <a:ext cx="1306850" cy="1790400"/>
          </a:xfrm>
          <a:prstGeom prst="rect">
            <a:avLst/>
          </a:prstGeom>
          <a:noFill/>
          <a:ln>
            <a:noFill/>
          </a:ln>
        </p:spPr>
      </p:pic>
      <p:pic>
        <p:nvPicPr>
          <p:cNvPr id="274" name="Shape 274">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anim calcmode="lin" valueType="num">
                                      <p:cBhvr additive="base">
                                        <p:cTn dur="1500"/>
                                        <p:tgtEl>
                                          <p:spTgt spid="271">
                                            <p:txEl>
                                              <p:pRg end="0" st="0"/>
                                            </p:txEl>
                                          </p:spTgt>
                                        </p:tgtEl>
                                        <p:attrNameLst>
                                          <p:attrName>ppt_w</p:attrName>
                                        </p:attrNameLst>
                                      </p:cBhvr>
                                      <p:tavLst>
                                        <p:tav fmla="" tm="0">
                                          <p:val>
                                            <p:strVal val="0"/>
                                          </p:val>
                                        </p:tav>
                                        <p:tav fmla="" tm="100000">
                                          <p:val>
                                            <p:strVal val="#ppt_w"/>
                                          </p:val>
                                        </p:tav>
                                      </p:tavLst>
                                    </p:anim>
                                    <p:anim calcmode="lin" valueType="num">
                                      <p:cBhvr additive="base">
                                        <p:cTn dur="1500"/>
                                        <p:tgtEl>
                                          <p:spTgt spid="271">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anim calcmode="lin" valueType="num">
                                      <p:cBhvr additive="base">
                                        <p:cTn dur="1500"/>
                                        <p:tgtEl>
                                          <p:spTgt spid="271">
                                            <p:txEl>
                                              <p:pRg end="1" st="1"/>
                                            </p:txEl>
                                          </p:spTgt>
                                        </p:tgtEl>
                                        <p:attrNameLst>
                                          <p:attrName>ppt_w</p:attrName>
                                        </p:attrNameLst>
                                      </p:cBhvr>
                                      <p:tavLst>
                                        <p:tav fmla="" tm="0">
                                          <p:val>
                                            <p:strVal val="0"/>
                                          </p:val>
                                        </p:tav>
                                        <p:tav fmla="" tm="100000">
                                          <p:val>
                                            <p:strVal val="#ppt_w"/>
                                          </p:val>
                                        </p:tav>
                                      </p:tavLst>
                                    </p:anim>
                                    <p:anim calcmode="lin" valueType="num">
                                      <p:cBhvr additive="base">
                                        <p:cTn dur="1500"/>
                                        <p:tgtEl>
                                          <p:spTgt spid="271">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anim calcmode="lin" valueType="num">
                                      <p:cBhvr additive="base">
                                        <p:cTn dur="1500"/>
                                        <p:tgtEl>
                                          <p:spTgt spid="271">
                                            <p:txEl>
                                              <p:pRg end="2" st="2"/>
                                            </p:txEl>
                                          </p:spTgt>
                                        </p:tgtEl>
                                        <p:attrNameLst>
                                          <p:attrName>ppt_w</p:attrName>
                                        </p:attrNameLst>
                                      </p:cBhvr>
                                      <p:tavLst>
                                        <p:tav fmla="" tm="0">
                                          <p:val>
                                            <p:strVal val="0"/>
                                          </p:val>
                                        </p:tav>
                                        <p:tav fmla="" tm="100000">
                                          <p:val>
                                            <p:strVal val="#ppt_w"/>
                                          </p:val>
                                        </p:tav>
                                      </p:tavLst>
                                    </p:anim>
                                    <p:anim calcmode="lin" valueType="num">
                                      <p:cBhvr additive="base">
                                        <p:cTn dur="1500"/>
                                        <p:tgtEl>
                                          <p:spTgt spid="271">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500"/>
                                        <p:tgtEl>
                                          <p:spTgt spid="27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idx="1" type="body"/>
          </p:nvPr>
        </p:nvSpPr>
        <p:spPr>
          <a:xfrm>
            <a:off x="1297500" y="380650"/>
            <a:ext cx="7476000" cy="1559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ru">
                <a:latin typeface="Montserrat"/>
                <a:ea typeface="Montserrat"/>
                <a:cs typeface="Montserrat"/>
                <a:sym typeface="Montserrat"/>
              </a:rPr>
              <a:t>Наконец, осенью 1942 года, в результате спецоперации ВМС (Военно - Морские Силы) Англии, на германской подводной лодке U-571, которую немецкое командование считало затонувшей, была захвачена сама шифровальная машина «Enigma» и процесс дешифровки немецких секретных сообщений был поставлен англичанами на поток.</a:t>
            </a:r>
            <a:endParaRPr>
              <a:latin typeface="Montserrat"/>
              <a:ea typeface="Montserrat"/>
              <a:cs typeface="Montserrat"/>
              <a:sym typeface="Montserrat"/>
            </a:endParaRPr>
          </a:p>
          <a:p>
            <a:pPr indent="0" lvl="0" marL="0" algn="ctr">
              <a:spcBef>
                <a:spcPts val="1600"/>
              </a:spcBef>
              <a:spcAft>
                <a:spcPts val="1600"/>
              </a:spcAft>
              <a:buNone/>
            </a:pPr>
            <a:r>
              <a:t/>
            </a:r>
            <a:endParaRPr>
              <a:latin typeface="Montserrat"/>
              <a:ea typeface="Montserrat"/>
              <a:cs typeface="Montserrat"/>
              <a:sym typeface="Montserrat"/>
            </a:endParaRPr>
          </a:p>
        </p:txBody>
      </p:sp>
      <p:sp>
        <p:nvSpPr>
          <p:cNvPr id="280" name="Shape 2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81" name="Shape 281"/>
          <p:cNvPicPr preferRelativeResize="0"/>
          <p:nvPr/>
        </p:nvPicPr>
        <p:blipFill>
          <a:blip r:embed="rId3">
            <a:alphaModFix/>
          </a:blip>
          <a:stretch>
            <a:fillRect/>
          </a:stretch>
        </p:blipFill>
        <p:spPr>
          <a:xfrm>
            <a:off x="2036675" y="1727150"/>
            <a:ext cx="5845251" cy="3287950"/>
          </a:xfrm>
          <a:prstGeom prst="rect">
            <a:avLst/>
          </a:prstGeom>
          <a:noFill/>
          <a:ln cap="sq" cmpd="sng" w="9525">
            <a:solidFill>
              <a:schemeClr val="dk2"/>
            </a:solidFill>
            <a:prstDash val="solid"/>
            <a:round/>
            <a:headEnd len="sm" w="sm" type="none"/>
            <a:tailEnd len="sm" w="sm" type="none"/>
          </a:ln>
        </p:spPr>
      </p:pic>
      <p:pic>
        <p:nvPicPr>
          <p:cNvPr id="282" name="Shape 282">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9"/>
                                        </p:tgtEl>
                                        <p:attrNameLst>
                                          <p:attrName>style.visibility</p:attrName>
                                        </p:attrNameLst>
                                      </p:cBhvr>
                                      <p:to>
                                        <p:strVal val="visible"/>
                                      </p:to>
                                    </p:set>
                                    <p:anim calcmode="lin" valueType="num">
                                      <p:cBhvr additive="base">
                                        <p:cTn dur="1000"/>
                                        <p:tgtEl>
                                          <p:spTgt spid="279"/>
                                        </p:tgtEl>
                                        <p:attrNameLst>
                                          <p:attrName>ppt_w</p:attrName>
                                        </p:attrNameLst>
                                      </p:cBhvr>
                                      <p:tavLst>
                                        <p:tav fmla="" tm="0">
                                          <p:val>
                                            <p:strVal val="0"/>
                                          </p:val>
                                        </p:tav>
                                        <p:tav fmla="" tm="100000">
                                          <p:val>
                                            <p:strVal val="#ppt_w"/>
                                          </p:val>
                                        </p:tav>
                                      </p:tavLst>
                                    </p:anim>
                                    <p:anim calcmode="lin" valueType="num">
                                      <p:cBhvr additive="base">
                                        <p:cTn dur="1000"/>
                                        <p:tgtEl>
                                          <p:spTgt spid="27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1"/>
                                        </p:tgtEl>
                                        <p:attrNameLst>
                                          <p:attrName>style.visibility</p:attrName>
                                        </p:attrNameLst>
                                      </p:cBhvr>
                                      <p:to>
                                        <p:strVal val="visible"/>
                                      </p:to>
                                    </p:set>
                                    <p:anim calcmode="lin" valueType="num">
                                      <p:cBhvr additive="base">
                                        <p:cTn dur="1500"/>
                                        <p:tgtEl>
                                          <p:spTgt spid="28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1000"/>
                                        <p:tgtEl>
                                          <p:spTgt spid="2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1058400" y="280100"/>
            <a:ext cx="7836000" cy="389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ru">
                <a:latin typeface="Montserrat"/>
                <a:ea typeface="Montserrat"/>
                <a:cs typeface="Montserrat"/>
                <a:sym typeface="Montserrat"/>
              </a:rPr>
              <a:t>Вся эта работа по взламыванию немецких секретных шифров сохранялась в глубокой тайне, и немцы до самого конца войны даже не подозревали, что все их секретные сообщения становятся известны антигитлеровской коалиции. О том, какое значение придавало английское командование сохранению в секрете факта взлома немецких секретных шифров, говорит тот факт, что У. Черчилль никак не воспользовался знанием о предстоящем налете немецкой авиации на город Ковентри, сообщения о котором были перехвачены и заблаговременно расшифрованы англичанами. В результате город был подвергнут сильнейшей бомбардировке немецкой авиации, однако англичане сохранили в тайне свои возможности по дешифровке немецких секретных сообщений.</a:t>
            </a:r>
            <a:endParaRPr>
              <a:latin typeface="Montserrat"/>
              <a:ea typeface="Montserrat"/>
              <a:cs typeface="Montserrat"/>
              <a:sym typeface="Montserrat"/>
            </a:endParaRPr>
          </a:p>
          <a:p>
            <a:pPr indent="0" lvl="0" marL="0" algn="ctr">
              <a:spcBef>
                <a:spcPts val="1600"/>
              </a:spcBef>
              <a:spcAft>
                <a:spcPts val="1600"/>
              </a:spcAft>
              <a:buNone/>
            </a:pPr>
            <a:r>
              <a:t/>
            </a:r>
            <a:endParaRPr>
              <a:latin typeface="Montserrat"/>
              <a:ea typeface="Montserrat"/>
              <a:cs typeface="Montserrat"/>
              <a:sym typeface="Montserrat"/>
            </a:endParaRPr>
          </a:p>
        </p:txBody>
      </p:sp>
      <p:sp>
        <p:nvSpPr>
          <p:cNvPr id="288" name="Shape 2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89" name="Shape 289"/>
          <p:cNvPicPr preferRelativeResize="0"/>
          <p:nvPr/>
        </p:nvPicPr>
        <p:blipFill>
          <a:blip r:embed="rId3">
            <a:alphaModFix/>
          </a:blip>
          <a:stretch>
            <a:fillRect/>
          </a:stretch>
        </p:blipFill>
        <p:spPr>
          <a:xfrm>
            <a:off x="3110622" y="2736825"/>
            <a:ext cx="3806176" cy="2330475"/>
          </a:xfrm>
          <a:prstGeom prst="rect">
            <a:avLst/>
          </a:prstGeom>
          <a:noFill/>
          <a:ln cap="sq" cmpd="sng" w="9525">
            <a:solidFill>
              <a:schemeClr val="dk2"/>
            </a:solidFill>
            <a:prstDash val="solid"/>
            <a:round/>
            <a:headEnd len="sm" w="sm" type="none"/>
            <a:tailEnd len="sm" w="sm" type="none"/>
          </a:ln>
        </p:spPr>
      </p:pic>
      <p:pic>
        <p:nvPicPr>
          <p:cNvPr id="290" name="Shape 290">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ppt_w</p:attrName>
                                        </p:attrNameLst>
                                      </p:cBhvr>
                                      <p:tavLst>
                                        <p:tav fmla="" tm="0">
                                          <p:val>
                                            <p:strVal val="0"/>
                                          </p:val>
                                        </p:tav>
                                        <p:tav fmla="" tm="100000">
                                          <p:val>
                                            <p:strVal val="#ppt_w"/>
                                          </p:val>
                                        </p:tav>
                                      </p:tavLst>
                                    </p:anim>
                                    <p:anim calcmode="lin" valueType="num">
                                      <p:cBhvr additive="base">
                                        <p:cTn dur="1000"/>
                                        <p:tgtEl>
                                          <p:spTgt spid="2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1000"/>
                                        <p:tgtEl>
                                          <p:spTgt spid="28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0"/>
                                        </p:tgtEl>
                                        <p:attrNameLst>
                                          <p:attrName>style.visibility</p:attrName>
                                        </p:attrNameLst>
                                      </p:cBhvr>
                                      <p:to>
                                        <p:strVal val="visible"/>
                                      </p:to>
                                    </p:set>
                                    <p:anim calcmode="lin" valueType="num">
                                      <p:cBhvr additive="base">
                                        <p:cTn dur="1500"/>
                                        <p:tgtEl>
                                          <p:spTgt spid="2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Shape 140"/>
          <p:cNvSpPr txBox="1"/>
          <p:nvPr>
            <p:ph type="title"/>
          </p:nvPr>
        </p:nvSpPr>
        <p:spPr>
          <a:xfrm>
            <a:off x="823850" y="9862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ru"/>
              <a:t>ПРИВЕТСТВУЮ ВАС!</a:t>
            </a:r>
            <a:endParaRPr/>
          </a:p>
        </p:txBody>
      </p:sp>
      <p:sp>
        <p:nvSpPr>
          <p:cNvPr id="141" name="Shape 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
        <p:nvSpPr>
          <p:cNvPr id="142" name="Shape 142"/>
          <p:cNvSpPr txBox="1"/>
          <p:nvPr/>
        </p:nvSpPr>
        <p:spPr>
          <a:xfrm>
            <a:off x="823850" y="1951450"/>
            <a:ext cx="4982100" cy="2551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ru">
                <a:solidFill>
                  <a:schemeClr val="lt1"/>
                </a:solidFill>
                <a:latin typeface="Montserrat"/>
                <a:ea typeface="Montserrat"/>
                <a:cs typeface="Montserrat"/>
                <a:sym typeface="Montserrat"/>
              </a:rPr>
              <a:t>Я  - Анна Нагирняк, и это моя презентация на тему “Криптография и криптографическая защита информации”.</a:t>
            </a:r>
            <a:endParaRPr>
              <a:solidFill>
                <a:schemeClr val="lt1"/>
              </a:solidFill>
              <a:latin typeface="Montserrat"/>
              <a:ea typeface="Montserrat"/>
              <a:cs typeface="Montserrat"/>
              <a:sym typeface="Montserrat"/>
            </a:endParaRPr>
          </a:p>
          <a:p>
            <a:pPr indent="0" lvl="0" marL="0" rtl="0">
              <a:spcBef>
                <a:spcPts val="0"/>
              </a:spcBef>
              <a:spcAft>
                <a:spcPts val="0"/>
              </a:spcAft>
              <a:buNone/>
            </a:pPr>
            <a:r>
              <a:t/>
            </a:r>
            <a:endParaRPr>
              <a:solidFill>
                <a:schemeClr val="lt1"/>
              </a:solidFill>
              <a:latin typeface="Montserrat"/>
              <a:ea typeface="Montserrat"/>
              <a:cs typeface="Montserrat"/>
              <a:sym typeface="Montserrat"/>
            </a:endParaRPr>
          </a:p>
          <a:p>
            <a:pPr indent="0" lvl="0" marL="0" rtl="0">
              <a:spcBef>
                <a:spcPts val="0"/>
              </a:spcBef>
              <a:spcAft>
                <a:spcPts val="0"/>
              </a:spcAft>
              <a:buNone/>
            </a:pPr>
            <a:r>
              <a:rPr lang="ru">
                <a:solidFill>
                  <a:schemeClr val="lt1"/>
                </a:solidFill>
                <a:latin typeface="Montserrat"/>
                <a:ea typeface="Montserrat"/>
                <a:cs typeface="Montserrat"/>
                <a:sym typeface="Montserrat"/>
              </a:rPr>
              <a:t>Подробнее в моем блоге: </a:t>
            </a:r>
            <a:r>
              <a:rPr lang="ru">
                <a:solidFill>
                  <a:schemeClr val="lt2"/>
                </a:solidFill>
                <a:uFill>
                  <a:noFill/>
                </a:uFill>
                <a:latin typeface="Montserrat"/>
                <a:ea typeface="Montserrat"/>
                <a:cs typeface="Montserrat"/>
                <a:sym typeface="Montserrat"/>
                <a:hlinkClick r:id="rId3"/>
              </a:rPr>
              <a:t>https://naghirneac.blogspot.md/</a:t>
            </a:r>
            <a:br>
              <a:rPr lang="ru">
                <a:solidFill>
                  <a:schemeClr val="lt1"/>
                </a:solidFill>
                <a:latin typeface="Montserrat"/>
                <a:ea typeface="Montserrat"/>
                <a:cs typeface="Montserrat"/>
                <a:sym typeface="Montserrat"/>
              </a:rPr>
            </a:br>
            <a:endParaRPr>
              <a:solidFill>
                <a:schemeClr val="lt1"/>
              </a:solidFill>
              <a:latin typeface="Montserrat"/>
              <a:ea typeface="Montserrat"/>
              <a:cs typeface="Montserrat"/>
              <a:sym typeface="Montserrat"/>
            </a:endParaRPr>
          </a:p>
          <a:p>
            <a:pPr indent="0" lvl="0" marL="0" rtl="0">
              <a:spcBef>
                <a:spcPts val="0"/>
              </a:spcBef>
              <a:spcAft>
                <a:spcPts val="0"/>
              </a:spcAft>
              <a:buNone/>
            </a:pPr>
            <a:r>
              <a:rPr lang="ru">
                <a:solidFill>
                  <a:schemeClr val="lt1"/>
                </a:solidFill>
                <a:latin typeface="Montserrat"/>
                <a:ea typeface="Montserrat"/>
                <a:cs typeface="Montserrat"/>
                <a:sym typeface="Montserrat"/>
              </a:rPr>
              <a:t>Приятного просмотра!</a:t>
            </a:r>
            <a:endParaRPr>
              <a:solidFill>
                <a:schemeClr val="lt1"/>
              </a:solidFill>
              <a:latin typeface="Montserrat"/>
              <a:ea typeface="Montserrat"/>
              <a:cs typeface="Montserrat"/>
              <a:sym typeface="Montserrat"/>
            </a:endParaRPr>
          </a:p>
        </p:txBody>
      </p:sp>
      <p:pic>
        <p:nvPicPr>
          <p:cNvPr id="143" name="Shape 143"/>
          <p:cNvPicPr preferRelativeResize="0"/>
          <p:nvPr/>
        </p:nvPicPr>
        <p:blipFill>
          <a:blip r:embed="rId4">
            <a:alphaModFix/>
          </a:blip>
          <a:stretch>
            <a:fillRect/>
          </a:stretch>
        </p:blipFill>
        <p:spPr>
          <a:xfrm>
            <a:off x="4750150" y="3037725"/>
            <a:ext cx="768250" cy="768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1000"/>
                                        <p:tgtEl>
                                          <p:spTgt spid="140"/>
                                        </p:tgtEl>
                                        <p:attrNameLst>
                                          <p:attrName>ppt_w</p:attrName>
                                        </p:attrNameLst>
                                      </p:cBhvr>
                                      <p:tavLst>
                                        <p:tav fmla="" tm="0">
                                          <p:val>
                                            <p:strVal val="0"/>
                                          </p:val>
                                        </p:tav>
                                        <p:tav fmla="" tm="100000">
                                          <p:val>
                                            <p:strVal val="#ppt_w"/>
                                          </p:val>
                                        </p:tav>
                                      </p:tavLst>
                                    </p:anim>
                                    <p:anim calcmode="lin" valueType="num">
                                      <p:cBhvr additive="base">
                                        <p:cTn dur="1000"/>
                                        <p:tgtEl>
                                          <p:spTgt spid="1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1000"/>
                                        <p:tgtEl>
                                          <p:spTgt spid="143"/>
                                        </p:tgtEl>
                                        <p:attrNameLst>
                                          <p:attrName>ppt_w</p:attrName>
                                        </p:attrNameLst>
                                      </p:cBhvr>
                                      <p:tavLst>
                                        <p:tav fmla="" tm="0">
                                          <p:val>
                                            <p:strVal val="0"/>
                                          </p:val>
                                        </p:tav>
                                        <p:tav fmla="" tm="100000">
                                          <p:val>
                                            <p:strVal val="#ppt_w"/>
                                          </p:val>
                                        </p:tav>
                                      </p:tavLst>
                                    </p:anim>
                                    <p:anim calcmode="lin" valueType="num">
                                      <p:cBhvr additive="base">
                                        <p:cTn dur="1000"/>
                                        <p:tgtEl>
                                          <p:spTgt spid="1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idx="1" type="body"/>
          </p:nvPr>
        </p:nvSpPr>
        <p:spPr>
          <a:xfrm>
            <a:off x="1297500" y="575625"/>
            <a:ext cx="7038900" cy="388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sz="1400">
                <a:latin typeface="Montserrat"/>
                <a:ea typeface="Montserrat"/>
                <a:cs typeface="Montserrat"/>
                <a:sym typeface="Montserrat"/>
              </a:rPr>
              <a:t>Многие историки, изучающие Вторую мировую войну, убеждены, что взлом англичанами секретных шифров значительно ускорил падение фашистской Германии и сохранил тысячи жизней.</a:t>
            </a:r>
            <a:endParaRPr sz="1400">
              <a:latin typeface="Montserrat"/>
              <a:ea typeface="Montserrat"/>
              <a:cs typeface="Montserrat"/>
              <a:sym typeface="Montserrat"/>
            </a:endParaRPr>
          </a:p>
          <a:p>
            <a:pPr indent="0" lvl="0" marL="0">
              <a:spcBef>
                <a:spcPts val="1600"/>
              </a:spcBef>
              <a:spcAft>
                <a:spcPts val="0"/>
              </a:spcAft>
              <a:buNone/>
            </a:pPr>
            <a:r>
              <a:rPr lang="ru" sz="1400">
                <a:latin typeface="Montserrat"/>
                <a:ea typeface="Montserrat"/>
                <a:cs typeface="Montserrat"/>
                <a:sym typeface="Montserrat"/>
              </a:rPr>
              <a:t>История «Энигмы» держалась в глубокой тайне и после окончания войны; она была опубликована только 30 лет спустя, по истечении срока давности военных секретов.</a:t>
            </a:r>
            <a:endParaRPr sz="1400">
              <a:latin typeface="Montserrat"/>
              <a:ea typeface="Montserrat"/>
              <a:cs typeface="Montserrat"/>
              <a:sym typeface="Montserrat"/>
            </a:endParaRPr>
          </a:p>
          <a:p>
            <a:pPr indent="0" lvl="0" marL="0">
              <a:spcBef>
                <a:spcPts val="1600"/>
              </a:spcBef>
              <a:spcAft>
                <a:spcPts val="1600"/>
              </a:spcAft>
              <a:buNone/>
            </a:pPr>
            <a:r>
              <a:rPr lang="ru" sz="1400">
                <a:latin typeface="Montserrat"/>
                <a:ea typeface="Montserrat"/>
                <a:cs typeface="Montserrat"/>
                <a:sym typeface="Montserrat"/>
              </a:rPr>
              <a:t>Так закончилась одна из самых замечательных историй «докомпьютерной» криптографии. Вскоре после войны начался новый этап развития этой древнейшей науки. За дело взялись теоретики — математики и вычислители, вооруженные компьютером.</a:t>
            </a:r>
            <a:endParaRPr sz="1400">
              <a:latin typeface="Montserrat"/>
              <a:ea typeface="Montserrat"/>
              <a:cs typeface="Montserrat"/>
              <a:sym typeface="Montserrat"/>
            </a:endParaRPr>
          </a:p>
        </p:txBody>
      </p:sp>
      <p:sp>
        <p:nvSpPr>
          <p:cNvPr id="296" name="Shape 2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97" name="Shape 297">
            <a:hlinkClick r:id="rId3"/>
          </p:cNvPr>
          <p:cNvPicPr preferRelativeResize="0"/>
          <p:nvPr/>
        </p:nvPicPr>
        <p:blipFill>
          <a:blip r:embed="rId4">
            <a:alphaModFix/>
          </a:blip>
          <a:stretch>
            <a:fillRect/>
          </a:stretch>
        </p:blipFill>
        <p:spPr>
          <a:xfrm>
            <a:off x="-5" y="4594018"/>
            <a:ext cx="854050" cy="532006"/>
          </a:xfrm>
          <a:prstGeom prst="rect">
            <a:avLst/>
          </a:prstGeom>
          <a:noFill/>
          <a:ln>
            <a:noFill/>
          </a:ln>
        </p:spPr>
      </p:pic>
      <p:pic>
        <p:nvPicPr>
          <p:cNvPr id="298" name="Shape 298"/>
          <p:cNvPicPr preferRelativeResize="0"/>
          <p:nvPr/>
        </p:nvPicPr>
        <p:blipFill>
          <a:blip r:embed="rId5">
            <a:alphaModFix/>
          </a:blip>
          <a:stretch>
            <a:fillRect/>
          </a:stretch>
        </p:blipFill>
        <p:spPr>
          <a:xfrm>
            <a:off x="7083925" y="3208850"/>
            <a:ext cx="2060076" cy="193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 calcmode="lin" valueType="num">
                                      <p:cBhvr additive="base">
                                        <p:cTn dur="1500"/>
                                        <p:tgtEl>
                                          <p:spTgt spid="295">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 calcmode="lin" valueType="num">
                                      <p:cBhvr additive="base">
                                        <p:cTn dur="1500"/>
                                        <p:tgtEl>
                                          <p:spTgt spid="295">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 calcmode="lin" valueType="num">
                                      <p:cBhvr additive="base">
                                        <p:cTn dur="1500"/>
                                        <p:tgtEl>
                                          <p:spTgt spid="295">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1500"/>
                                        <p:tgtEl>
                                          <p:spTgt spid="298"/>
                                        </p:tgtEl>
                                        <p:attrNameLst>
                                          <p:attrName>ppt_w</p:attrName>
                                        </p:attrNameLst>
                                      </p:cBhvr>
                                      <p:tavLst>
                                        <p:tav fmla="" tm="0">
                                          <p:val>
                                            <p:strVal val="0"/>
                                          </p:val>
                                        </p:tav>
                                        <p:tav fmla="" tm="100000">
                                          <p:val>
                                            <p:strVal val="#ppt_w"/>
                                          </p:val>
                                        </p:tav>
                                      </p:tavLst>
                                    </p:anim>
                                    <p:anim calcmode="lin" valueType="num">
                                      <p:cBhvr additive="base">
                                        <p:cTn dur="1500"/>
                                        <p:tgtEl>
                                          <p:spTgt spid="29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1000"/>
                                        <p:tgtEl>
                                          <p:spTgt spid="29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p:nvPr/>
        </p:nvSpPr>
        <p:spPr>
          <a:xfrm>
            <a:off x="791075" y="83550"/>
            <a:ext cx="7176775" cy="3431350"/>
          </a:xfrm>
          <a:prstGeom prst="flowChartOffpageConnector">
            <a:avLst/>
          </a:prstGeom>
          <a:solidFill>
            <a:schemeClr val="lt2"/>
          </a:solidFill>
          <a:ln cap="sq"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t/>
            </a:r>
            <a:endParaRPr/>
          </a:p>
        </p:txBody>
      </p:sp>
      <p:sp>
        <p:nvSpPr>
          <p:cNvPr id="304" name="Shape 304"/>
          <p:cNvSpPr txBox="1"/>
          <p:nvPr>
            <p:ph type="title"/>
          </p:nvPr>
        </p:nvSpPr>
        <p:spPr>
          <a:xfrm>
            <a:off x="1305213" y="918725"/>
            <a:ext cx="6148500" cy="1148700"/>
          </a:xfrm>
          <a:prstGeom prst="rect">
            <a:avLst/>
          </a:prstGeom>
          <a:effectLst>
            <a:outerShdw blurRad="57150" rotWithShape="0" algn="bl" dir="3660000" dist="47625">
              <a:srgbClr val="434343">
                <a:alpha val="82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lang="ru" sz="4800">
                <a:solidFill>
                  <a:srgbClr val="FFFFFF"/>
                </a:solidFill>
              </a:rPr>
              <a:t>СПАСИБО ЗА ВНИМАНИЕ!!!</a:t>
            </a:r>
            <a:endParaRPr sz="4800">
              <a:solidFill>
                <a:srgbClr val="FFFFFF"/>
              </a:solidFill>
            </a:endParaRPr>
          </a:p>
        </p:txBody>
      </p:sp>
      <p:sp>
        <p:nvSpPr>
          <p:cNvPr id="305" name="Shape 3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
        <p:nvSpPr>
          <p:cNvPr id="306" name="Shape 306"/>
          <p:cNvSpPr txBox="1"/>
          <p:nvPr/>
        </p:nvSpPr>
        <p:spPr>
          <a:xfrm>
            <a:off x="-63725" y="3667300"/>
            <a:ext cx="7649100" cy="334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Clr>
                <a:schemeClr val="lt2"/>
              </a:buClr>
              <a:buSzPts val="1400"/>
              <a:buChar char="●"/>
            </a:pPr>
            <a:r>
              <a:rPr lang="ru">
                <a:solidFill>
                  <a:srgbClr val="FFFFFF"/>
                </a:solidFill>
                <a:latin typeface="Montserrat"/>
                <a:ea typeface="Montserrat"/>
                <a:cs typeface="Montserrat"/>
                <a:sym typeface="Montserrat"/>
              </a:rPr>
              <a:t>ЖДУ ВАШИ ПРЕДЛОЖЕНИЯ И ВОПРОСЫ НА МОЕМ БЛОГЕ </a:t>
            </a:r>
            <a:r>
              <a:rPr lang="ru" u="sng">
                <a:solidFill>
                  <a:schemeClr val="lt2"/>
                </a:solidFill>
                <a:hlinkClick r:id="rId3"/>
              </a:rPr>
              <a:t>https://naghirneac.blogspot.md/</a:t>
            </a:r>
            <a:endParaRPr>
              <a:solidFill>
                <a:srgbClr val="F3F3F3"/>
              </a:solidFill>
            </a:endParaRPr>
          </a:p>
          <a:p>
            <a:pPr indent="-317500" lvl="0" marL="457200" rtl="0">
              <a:spcBef>
                <a:spcPts val="0"/>
              </a:spcBef>
              <a:spcAft>
                <a:spcPts val="0"/>
              </a:spcAft>
              <a:buClr>
                <a:schemeClr val="lt2"/>
              </a:buClr>
              <a:buSzPts val="1400"/>
              <a:buChar char="●"/>
            </a:pPr>
            <a:r>
              <a:rPr lang="ru">
                <a:solidFill>
                  <a:srgbClr val="F3F3F3"/>
                </a:solidFill>
              </a:rPr>
              <a:t>ТАКЖЕ ПРЕДЛАГАЮ ВАМ ПРОЙТИ ОПРОС ПО ССЫЛКЕ </a:t>
            </a:r>
            <a:r>
              <a:rPr lang="ru" u="sng">
                <a:solidFill>
                  <a:schemeClr val="lt2"/>
                </a:solidFill>
                <a:hlinkClick r:id="rId4"/>
              </a:rPr>
              <a:t>https://docs.google.com/forms/d/1RQHrr0-hQUMxf8dmjslJNSBfWXfurLhK4F2ydoB-qmo/edit?usp=sharing</a:t>
            </a:r>
            <a:endParaRPr>
              <a:solidFill>
                <a:schemeClr val="lt2"/>
              </a:solidFill>
            </a:endParaRPr>
          </a:p>
          <a:p>
            <a:pPr indent="0" lvl="0" marL="0" rtl="0">
              <a:spcBef>
                <a:spcPts val="0"/>
              </a:spcBef>
              <a:spcAft>
                <a:spcPts val="0"/>
              </a:spcAft>
              <a:buNone/>
            </a:pPr>
            <a:r>
              <a:t/>
            </a:r>
            <a:endParaRPr>
              <a:solidFill>
                <a:srgbClr val="FFFFFF"/>
              </a:solidFill>
              <a:latin typeface="Montserrat"/>
              <a:ea typeface="Montserrat"/>
              <a:cs typeface="Montserrat"/>
              <a:sym typeface="Montserrat"/>
            </a:endParaRPr>
          </a:p>
        </p:txBody>
      </p:sp>
      <p:pic>
        <p:nvPicPr>
          <p:cNvPr id="307" name="Shape 307">
            <a:hlinkClick r:id="rId5"/>
          </p:cNvPr>
          <p:cNvPicPr preferRelativeResize="0"/>
          <p:nvPr/>
        </p:nvPicPr>
        <p:blipFill>
          <a:blip r:embed="rId6">
            <a:alphaModFix/>
          </a:blip>
          <a:stretch>
            <a:fillRect/>
          </a:stretch>
        </p:blipFill>
        <p:spPr>
          <a:xfrm>
            <a:off x="8577448" y="4420873"/>
            <a:ext cx="548700" cy="3417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1500"/>
                                        <p:tgtEl>
                                          <p:spTgt spid="30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500"/>
                                        <p:tgtEl>
                                          <p:spTgt spid="30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1000"/>
                                        <p:tgtEl>
                                          <p:spTgt spid="306"/>
                                        </p:tgtEl>
                                        <p:attrNameLst>
                                          <p:attrName>ppt_w</p:attrName>
                                        </p:attrNameLst>
                                      </p:cBhvr>
                                      <p:tavLst>
                                        <p:tav fmla="" tm="0">
                                          <p:val>
                                            <p:strVal val="0"/>
                                          </p:val>
                                        </p:tav>
                                        <p:tav fmla="" tm="100000">
                                          <p:val>
                                            <p:strVal val="#ppt_w"/>
                                          </p:val>
                                        </p:tav>
                                      </p:tavLst>
                                    </p:anim>
                                    <p:anim calcmode="lin" valueType="num">
                                      <p:cBhvr additive="base">
                                        <p:cTn dur="1000"/>
                                        <p:tgtEl>
                                          <p:spTgt spid="3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1000"/>
                                        <p:tgtEl>
                                          <p:spTgt spid="3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Shape 1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СОДЕРЖАНИЕ</a:t>
            </a:r>
            <a:endParaRPr/>
          </a:p>
        </p:txBody>
      </p:sp>
      <p:sp>
        <p:nvSpPr>
          <p:cNvPr id="149" name="Shape 149"/>
          <p:cNvSpPr txBox="1"/>
          <p:nvPr>
            <p:ph idx="1" type="body"/>
          </p:nvPr>
        </p:nvSpPr>
        <p:spPr>
          <a:xfrm>
            <a:off x="1297500" y="1035750"/>
            <a:ext cx="7038900" cy="3443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F3F3F3"/>
              </a:buClr>
              <a:buSzPts val="1300"/>
              <a:buFont typeface="Montserrat"/>
              <a:buChar char="●"/>
            </a:pPr>
            <a:r>
              <a:rPr lang="ru">
                <a:solidFill>
                  <a:srgbClr val="F3F3F3"/>
                </a:solidFill>
                <a:uFill>
                  <a:noFill/>
                </a:uFill>
                <a:latin typeface="Montserrat"/>
                <a:ea typeface="Montserrat"/>
                <a:cs typeface="Montserrat"/>
                <a:sym typeface="Montserrat"/>
                <a:hlinkClick action="ppaction://hlinksldjump" r:id="rId3"/>
              </a:rPr>
              <a:t>ВВЕДЕНИЕ</a:t>
            </a:r>
            <a:endParaRPr>
              <a:solidFill>
                <a:srgbClr val="F3F3F3"/>
              </a:solidFill>
              <a:latin typeface="Montserrat"/>
              <a:ea typeface="Montserrat"/>
              <a:cs typeface="Montserrat"/>
              <a:sym typeface="Montserrat"/>
            </a:endParaRPr>
          </a:p>
          <a:p>
            <a:pPr indent="-311150" lvl="0" marL="457200" rtl="0">
              <a:spcBef>
                <a:spcPts val="0"/>
              </a:spcBef>
              <a:spcAft>
                <a:spcPts val="0"/>
              </a:spcAft>
              <a:buClr>
                <a:srgbClr val="F3F3F3"/>
              </a:buClr>
              <a:buSzPts val="1300"/>
              <a:buFont typeface="Montserrat"/>
              <a:buChar char="●"/>
            </a:pPr>
            <a:r>
              <a:rPr lang="ru">
                <a:solidFill>
                  <a:srgbClr val="F3F3F3"/>
                </a:solidFill>
                <a:uFill>
                  <a:noFill/>
                </a:uFill>
                <a:latin typeface="Montserrat"/>
                <a:ea typeface="Montserrat"/>
                <a:cs typeface="Montserrat"/>
                <a:sym typeface="Montserrat"/>
                <a:hlinkClick action="ppaction://hlinksldjump" r:id="rId4"/>
              </a:rPr>
              <a:t>ИСТОРИЯ КРИПТОГРАФИИ</a:t>
            </a:r>
            <a:endParaRPr>
              <a:solidFill>
                <a:srgbClr val="F3F3F3"/>
              </a:solidFill>
              <a:latin typeface="Montserrat"/>
              <a:ea typeface="Montserrat"/>
              <a:cs typeface="Montserrat"/>
              <a:sym typeface="Montserrat"/>
            </a:endParaRPr>
          </a:p>
          <a:p>
            <a:pPr indent="-311150" lvl="0" marL="457200" rtl="0">
              <a:lnSpc>
                <a:spcPct val="100000"/>
              </a:lnSpc>
              <a:spcBef>
                <a:spcPts val="0"/>
              </a:spcBef>
              <a:spcAft>
                <a:spcPts val="0"/>
              </a:spcAft>
              <a:buClr>
                <a:srgbClr val="F3F3F3"/>
              </a:buClr>
              <a:buSzPts val="1300"/>
              <a:buFont typeface="Montserrat"/>
              <a:buChar char="●"/>
            </a:pPr>
            <a:r>
              <a:rPr lang="ru">
                <a:solidFill>
                  <a:srgbClr val="F3F3F3"/>
                </a:solidFill>
                <a:uFill>
                  <a:noFill/>
                </a:uFill>
                <a:latin typeface="Montserrat"/>
                <a:ea typeface="Montserrat"/>
                <a:cs typeface="Montserrat"/>
                <a:sym typeface="Montserrat"/>
                <a:hlinkClick action="ppaction://hlinksldjump" r:id="rId5"/>
              </a:rPr>
              <a:t>НАИВНАЯ КРИПТОГРАФИЯ</a:t>
            </a:r>
            <a:endParaRPr>
              <a:solidFill>
                <a:srgbClr val="F3F3F3"/>
              </a:solidFill>
              <a:latin typeface="Montserrat"/>
              <a:ea typeface="Montserrat"/>
              <a:cs typeface="Montserrat"/>
              <a:sym typeface="Montserrat"/>
            </a:endParaRPr>
          </a:p>
          <a:p>
            <a:pPr indent="-311150" lvl="0" marL="457200" rtl="0">
              <a:lnSpc>
                <a:spcPct val="100000"/>
              </a:lnSpc>
              <a:spcBef>
                <a:spcPts val="0"/>
              </a:spcBef>
              <a:spcAft>
                <a:spcPts val="0"/>
              </a:spcAft>
              <a:buClr>
                <a:srgbClr val="F3F3F3"/>
              </a:buClr>
              <a:buSzPts val="1300"/>
              <a:buFont typeface="Montserrat"/>
              <a:buChar char="●"/>
            </a:pPr>
            <a:r>
              <a:rPr lang="ru">
                <a:solidFill>
                  <a:srgbClr val="F3F3F3"/>
                </a:solidFill>
                <a:uFill>
                  <a:noFill/>
                </a:uFill>
                <a:latin typeface="Montserrat"/>
                <a:ea typeface="Montserrat"/>
                <a:cs typeface="Montserrat"/>
                <a:sym typeface="Montserrat"/>
                <a:hlinkClick action="ppaction://hlinksldjump" r:id="rId6"/>
              </a:rPr>
              <a:t>ФОРМАЛЬНАЯ КРИПТОГРАФИЯ</a:t>
            </a:r>
            <a:endParaRPr>
              <a:solidFill>
                <a:srgbClr val="F3F3F3"/>
              </a:solidFill>
              <a:latin typeface="Montserrat"/>
              <a:ea typeface="Montserrat"/>
              <a:cs typeface="Montserrat"/>
              <a:sym typeface="Montserrat"/>
            </a:endParaRPr>
          </a:p>
          <a:p>
            <a:pPr indent="-311150" lvl="0" marL="457200" rtl="0">
              <a:lnSpc>
                <a:spcPct val="100000"/>
              </a:lnSpc>
              <a:spcBef>
                <a:spcPts val="0"/>
              </a:spcBef>
              <a:spcAft>
                <a:spcPts val="0"/>
              </a:spcAft>
              <a:buClr>
                <a:srgbClr val="EFEFEF"/>
              </a:buClr>
              <a:buSzPts val="1300"/>
              <a:buFont typeface="Montserrat"/>
              <a:buChar char="●"/>
            </a:pPr>
            <a:r>
              <a:rPr lang="ru">
                <a:solidFill>
                  <a:srgbClr val="EFEFEF"/>
                </a:solidFill>
                <a:uFill>
                  <a:noFill/>
                </a:uFill>
                <a:latin typeface="Montserrat"/>
                <a:ea typeface="Montserrat"/>
                <a:cs typeface="Montserrat"/>
                <a:sym typeface="Montserrat"/>
                <a:hlinkClick action="ppaction://hlinksldjump" r:id="rId7"/>
              </a:rPr>
              <a:t>НАУЧНАЯ КРИПТОГРАФИЯ</a:t>
            </a:r>
            <a:endParaRPr>
              <a:solidFill>
                <a:srgbClr val="EFEFEF"/>
              </a:solidFill>
              <a:latin typeface="Montserrat"/>
              <a:ea typeface="Montserrat"/>
              <a:cs typeface="Montserrat"/>
              <a:sym typeface="Montserrat"/>
            </a:endParaRPr>
          </a:p>
          <a:p>
            <a:pPr indent="-311150" lvl="0" marL="457200" rtl="0">
              <a:lnSpc>
                <a:spcPct val="100000"/>
              </a:lnSpc>
              <a:spcBef>
                <a:spcPts val="0"/>
              </a:spcBef>
              <a:spcAft>
                <a:spcPts val="0"/>
              </a:spcAft>
              <a:buClr>
                <a:srgbClr val="EFEFEF"/>
              </a:buClr>
              <a:buSzPts val="1300"/>
              <a:buFont typeface="Montserrat"/>
              <a:buChar char="●"/>
            </a:pPr>
            <a:r>
              <a:rPr lang="ru">
                <a:solidFill>
                  <a:srgbClr val="EFEFEF"/>
                </a:solidFill>
                <a:uFill>
                  <a:noFill/>
                </a:uFill>
                <a:latin typeface="Montserrat"/>
                <a:ea typeface="Montserrat"/>
                <a:cs typeface="Montserrat"/>
                <a:sym typeface="Montserrat"/>
                <a:hlinkClick action="ppaction://hlinksldjump" r:id="rId8"/>
              </a:rPr>
              <a:t>КОМПЬЮТЕРНАЯ КРИПТОГРАФИЯ</a:t>
            </a:r>
            <a:endParaRPr>
              <a:solidFill>
                <a:srgbClr val="EFEFEF"/>
              </a:solidFill>
              <a:latin typeface="Montserrat"/>
              <a:ea typeface="Montserrat"/>
              <a:cs typeface="Montserrat"/>
              <a:sym typeface="Montserrat"/>
            </a:endParaRPr>
          </a:p>
          <a:p>
            <a:pPr indent="-311150" lvl="0" marL="457200" rtl="0">
              <a:lnSpc>
                <a:spcPct val="100000"/>
              </a:lnSpc>
              <a:spcBef>
                <a:spcPts val="0"/>
              </a:spcBef>
              <a:spcAft>
                <a:spcPts val="0"/>
              </a:spcAft>
              <a:buClr>
                <a:srgbClr val="F3F3F3"/>
              </a:buClr>
              <a:buSzPts val="1300"/>
              <a:buFont typeface="Montserrat"/>
              <a:buChar char="●"/>
            </a:pPr>
            <a:r>
              <a:rPr lang="ru">
                <a:solidFill>
                  <a:srgbClr val="F3F3F3"/>
                </a:solidFill>
                <a:uFill>
                  <a:noFill/>
                </a:uFill>
                <a:latin typeface="Montserrat"/>
                <a:ea typeface="Montserrat"/>
                <a:cs typeface="Montserrat"/>
                <a:sym typeface="Montserrat"/>
                <a:hlinkClick action="ppaction://hlinksldjump" r:id="rId9"/>
              </a:rPr>
              <a:t>ШИФРОВАЛЬНАЯ МАШИНА «ENIGMA»</a:t>
            </a:r>
            <a:endParaRPr>
              <a:solidFill>
                <a:srgbClr val="F3F3F3"/>
              </a:solidFill>
              <a:latin typeface="Montserrat"/>
              <a:ea typeface="Montserrat"/>
              <a:cs typeface="Montserrat"/>
              <a:sym typeface="Montserrat"/>
            </a:endParaRPr>
          </a:p>
          <a:p>
            <a:pPr indent="-311150" lvl="0" marL="457200" rtl="0">
              <a:lnSpc>
                <a:spcPct val="100000"/>
              </a:lnSpc>
              <a:spcBef>
                <a:spcPts val="0"/>
              </a:spcBef>
              <a:spcAft>
                <a:spcPts val="0"/>
              </a:spcAft>
              <a:buClr>
                <a:srgbClr val="D9D9D9"/>
              </a:buClr>
              <a:buSzPts val="1300"/>
              <a:buFont typeface="Montserrat"/>
              <a:buChar char="●"/>
            </a:pPr>
            <a:r>
              <a:t/>
            </a:r>
            <a:endParaRPr>
              <a:solidFill>
                <a:srgbClr val="D9D9D9"/>
              </a:solidFill>
              <a:latin typeface="Montserrat"/>
              <a:ea typeface="Montserrat"/>
              <a:cs typeface="Montserrat"/>
              <a:sym typeface="Montserrat"/>
            </a:endParaRPr>
          </a:p>
        </p:txBody>
      </p:sp>
      <p:sp>
        <p:nvSpPr>
          <p:cNvPr id="150" name="Shape 1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1000"/>
                                        <p:tgtEl>
                                          <p:spTgt spid="148"/>
                                        </p:tgtEl>
                                        <p:attrNameLst>
                                          <p:attrName>ppt_w</p:attrName>
                                        </p:attrNameLst>
                                      </p:cBhvr>
                                      <p:tavLst>
                                        <p:tav fmla="" tm="0">
                                          <p:val>
                                            <p:strVal val="0"/>
                                          </p:val>
                                        </p:tav>
                                        <p:tav fmla="" tm="100000">
                                          <p:val>
                                            <p:strVal val="#ppt_w"/>
                                          </p:val>
                                        </p:tav>
                                      </p:tavLst>
                                    </p:anim>
                                    <p:anim calcmode="lin" valueType="num">
                                      <p:cBhvr additive="base">
                                        <p:cTn dur="1000"/>
                                        <p:tgtEl>
                                          <p:spTgt spid="14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 calcmode="lin" valueType="num">
                                      <p:cBhvr additive="base">
                                        <p:cTn dur="1500"/>
                                        <p:tgtEl>
                                          <p:spTgt spid="149">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 calcmode="lin" valueType="num">
                                      <p:cBhvr additive="base">
                                        <p:cTn dur="1500"/>
                                        <p:tgtEl>
                                          <p:spTgt spid="149">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2" st="2"/>
                                            </p:txEl>
                                          </p:spTgt>
                                        </p:tgtEl>
                                        <p:attrNameLst>
                                          <p:attrName>style.visibility</p:attrName>
                                        </p:attrNameLst>
                                      </p:cBhvr>
                                      <p:to>
                                        <p:strVal val="visible"/>
                                      </p:to>
                                    </p:set>
                                    <p:anim calcmode="lin" valueType="num">
                                      <p:cBhvr additive="base">
                                        <p:cTn dur="1500"/>
                                        <p:tgtEl>
                                          <p:spTgt spid="149">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3" st="3"/>
                                            </p:txEl>
                                          </p:spTgt>
                                        </p:tgtEl>
                                        <p:attrNameLst>
                                          <p:attrName>style.visibility</p:attrName>
                                        </p:attrNameLst>
                                      </p:cBhvr>
                                      <p:to>
                                        <p:strVal val="visible"/>
                                      </p:to>
                                    </p:set>
                                    <p:anim calcmode="lin" valueType="num">
                                      <p:cBhvr additive="base">
                                        <p:cTn dur="1500"/>
                                        <p:tgtEl>
                                          <p:spTgt spid="149">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4" st="4"/>
                                            </p:txEl>
                                          </p:spTgt>
                                        </p:tgtEl>
                                        <p:attrNameLst>
                                          <p:attrName>style.visibility</p:attrName>
                                        </p:attrNameLst>
                                      </p:cBhvr>
                                      <p:to>
                                        <p:strVal val="visible"/>
                                      </p:to>
                                    </p:set>
                                    <p:anim calcmode="lin" valueType="num">
                                      <p:cBhvr additive="base">
                                        <p:cTn dur="1500"/>
                                        <p:tgtEl>
                                          <p:spTgt spid="149">
                                            <p:txEl>
                                              <p:pRg end="4" st="4"/>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5" st="5"/>
                                            </p:txEl>
                                          </p:spTgt>
                                        </p:tgtEl>
                                        <p:attrNameLst>
                                          <p:attrName>style.visibility</p:attrName>
                                        </p:attrNameLst>
                                      </p:cBhvr>
                                      <p:to>
                                        <p:strVal val="visible"/>
                                      </p:to>
                                    </p:set>
                                    <p:anim calcmode="lin" valueType="num">
                                      <p:cBhvr additive="base">
                                        <p:cTn dur="1500"/>
                                        <p:tgtEl>
                                          <p:spTgt spid="149">
                                            <p:txEl>
                                              <p:pRg end="5" st="5"/>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6" st="6"/>
                                            </p:txEl>
                                          </p:spTgt>
                                        </p:tgtEl>
                                        <p:attrNameLst>
                                          <p:attrName>style.visibility</p:attrName>
                                        </p:attrNameLst>
                                      </p:cBhvr>
                                      <p:to>
                                        <p:strVal val="visible"/>
                                      </p:to>
                                    </p:set>
                                    <p:anim calcmode="lin" valueType="num">
                                      <p:cBhvr additive="base">
                                        <p:cTn dur="1500"/>
                                        <p:tgtEl>
                                          <p:spTgt spid="149">
                                            <p:txEl>
                                              <p:pRg end="6" st="6"/>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49">
                                            <p:txEl>
                                              <p:pRg end="7" st="7"/>
                                            </p:txEl>
                                          </p:spTgt>
                                        </p:tgtEl>
                                        <p:attrNameLst>
                                          <p:attrName>style.visibility</p:attrName>
                                        </p:attrNameLst>
                                      </p:cBhvr>
                                      <p:to>
                                        <p:strVal val="visible"/>
                                      </p:to>
                                    </p:set>
                                    <p:anim calcmode="lin" valueType="num">
                                      <p:cBhvr additive="base">
                                        <p:cTn dur="1500"/>
                                        <p:tgtEl>
                                          <p:spTgt spid="149">
                                            <p:txEl>
                                              <p:pRg end="7" st="7"/>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Shape 1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ВВЕДЕНИЕ</a:t>
            </a:r>
            <a:endParaRPr/>
          </a:p>
        </p:txBody>
      </p:sp>
      <p:pic>
        <p:nvPicPr>
          <p:cNvPr id="156" name="Shape 156"/>
          <p:cNvPicPr preferRelativeResize="0"/>
          <p:nvPr/>
        </p:nvPicPr>
        <p:blipFill>
          <a:blip r:embed="rId3">
            <a:alphaModFix/>
          </a:blip>
          <a:stretch>
            <a:fillRect/>
          </a:stretch>
        </p:blipFill>
        <p:spPr>
          <a:xfrm rot="-5400000">
            <a:off x="7442875" y="3363"/>
            <a:ext cx="1707377" cy="1694877"/>
          </a:xfrm>
          <a:prstGeom prst="rect">
            <a:avLst/>
          </a:prstGeom>
          <a:noFill/>
          <a:ln>
            <a:noFill/>
          </a:ln>
        </p:spPr>
      </p:pic>
      <p:sp>
        <p:nvSpPr>
          <p:cNvPr id="157" name="Shape 157"/>
          <p:cNvSpPr txBox="1"/>
          <p:nvPr>
            <p:ph idx="1" type="body"/>
          </p:nvPr>
        </p:nvSpPr>
        <p:spPr>
          <a:xfrm>
            <a:off x="1297500" y="1071075"/>
            <a:ext cx="7038900" cy="3407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sz="1200">
                <a:latin typeface="Montserrat"/>
                <a:ea typeface="Montserrat"/>
                <a:cs typeface="Montserrat"/>
                <a:sym typeface="Montserrat"/>
              </a:rPr>
              <a:t>В современном обществе все большую роль играют компьютеры, и вообще электронные средства передачи, хранения, и обработки информации.</a:t>
            </a:r>
            <a:endParaRPr sz="1200">
              <a:latin typeface="Montserrat"/>
              <a:ea typeface="Montserrat"/>
              <a:cs typeface="Montserrat"/>
              <a:sym typeface="Montserrat"/>
            </a:endParaRPr>
          </a:p>
          <a:p>
            <a:pPr indent="0" lvl="0" marL="0">
              <a:spcBef>
                <a:spcPts val="1600"/>
              </a:spcBef>
              <a:spcAft>
                <a:spcPts val="0"/>
              </a:spcAft>
              <a:buNone/>
            </a:pPr>
            <a:r>
              <a:rPr lang="ru" sz="1200">
                <a:latin typeface="Montserrat"/>
                <a:ea typeface="Montserrat"/>
                <a:cs typeface="Montserrat"/>
                <a:sym typeface="Montserrat"/>
              </a:rPr>
              <a:t>Для того чтобы информационные технологии можно было использовать в различных областях, необходимо обеспечить их надежность и безопасность. Под безопасностью (в широком смысле) понимается способность информационной системы сохранять свою целостность и работоспособность при случайных или преднамеренных внешних воздействиях. Поэтому широкое использование информационных технологий привело к бурному развитию различных методов защиты информации, из которых основными можно, пожалуй, назвать, помехоустойчивое кодирование и криптографию.</a:t>
            </a:r>
            <a:endParaRPr sz="1200">
              <a:latin typeface="Montserrat"/>
              <a:ea typeface="Montserrat"/>
              <a:cs typeface="Montserrat"/>
              <a:sym typeface="Montserrat"/>
            </a:endParaRPr>
          </a:p>
          <a:p>
            <a:pPr indent="0" lvl="0" marL="0">
              <a:spcBef>
                <a:spcPts val="1600"/>
              </a:spcBef>
              <a:spcAft>
                <a:spcPts val="1600"/>
              </a:spcAft>
              <a:buNone/>
            </a:pPr>
            <a:r>
              <a:rPr lang="ru" sz="1200">
                <a:latin typeface="Montserrat"/>
                <a:ea typeface="Montserrat"/>
                <a:cs typeface="Montserrat"/>
                <a:sym typeface="Montserrat"/>
              </a:rPr>
              <a:t>В течение многих лет криптография служила исключительно военным целям. Сегодня обычные пользователи получают возможность обращаться к средствам, позволяющим им обезопасить себя от несанкционированного доступа к конфиденциальной информации, применяя методы компьютерной криптографии</a:t>
            </a:r>
            <a:endParaRPr sz="1200">
              <a:latin typeface="Montserrat"/>
              <a:ea typeface="Montserrat"/>
              <a:cs typeface="Montserrat"/>
              <a:sym typeface="Montserrat"/>
            </a:endParaRPr>
          </a:p>
        </p:txBody>
      </p:sp>
      <p:sp>
        <p:nvSpPr>
          <p:cNvPr id="158" name="Shape 1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159" name="Shape 159">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1000"/>
                                        <p:tgtEl>
                                          <p:spTgt spid="155"/>
                                        </p:tgtEl>
                                        <p:attrNameLst>
                                          <p:attrName>ppt_w</p:attrName>
                                        </p:attrNameLst>
                                      </p:cBhvr>
                                      <p:tavLst>
                                        <p:tav fmla="" tm="0">
                                          <p:val>
                                            <p:strVal val="0"/>
                                          </p:val>
                                        </p:tav>
                                        <p:tav fmla="" tm="100000">
                                          <p:val>
                                            <p:strVal val="#ppt_w"/>
                                          </p:val>
                                        </p:tav>
                                      </p:tavLst>
                                    </p:anim>
                                    <p:anim calcmode="lin" valueType="num">
                                      <p:cBhvr additive="base">
                                        <p:cTn dur="1000"/>
                                        <p:tgtEl>
                                          <p:spTgt spid="15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25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ppt_w</p:attrName>
                                        </p:attrNameLst>
                                      </p:cBhvr>
                                      <p:tavLst>
                                        <p:tav fmla="" tm="0">
                                          <p:val>
                                            <p:strVal val="0"/>
                                          </p:val>
                                        </p:tav>
                                        <p:tav fmla="" tm="100000">
                                          <p:val>
                                            <p:strVal val="#ppt_w"/>
                                          </p:val>
                                        </p:tav>
                                      </p:tavLst>
                                    </p:anim>
                                    <p:anim calcmode="lin" valueType="num">
                                      <p:cBhvr additive="base">
                                        <p:cTn dur="1000"/>
                                        <p:tgtEl>
                                          <p:spTgt spid="15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2000"/>
                                        <p:tgtEl>
                                          <p:spTgt spid="1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290450" y="2434000"/>
            <a:ext cx="4587000" cy="1148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ru"/>
              <a:t>ИСТОРИЯ КРИПТОГРАФИИ</a:t>
            </a:r>
            <a:endParaRPr/>
          </a:p>
          <a:p>
            <a:pPr indent="0" lvl="0" marL="0">
              <a:spcBef>
                <a:spcPts val="0"/>
              </a:spcBef>
              <a:spcAft>
                <a:spcPts val="0"/>
              </a:spcAft>
              <a:buNone/>
            </a:pPr>
            <a:r>
              <a:t/>
            </a:r>
            <a:endParaRPr/>
          </a:p>
          <a:p>
            <a:pPr indent="0" lvl="0" marL="0">
              <a:spcBef>
                <a:spcPts val="0"/>
              </a:spcBef>
              <a:spcAft>
                <a:spcPts val="0"/>
              </a:spcAft>
              <a:buNone/>
            </a:pPr>
            <a:r>
              <a:rPr lang="ru" sz="1200"/>
              <a:t>История криптографии – ровесница истории человеческого языка. Более того, первоначально письменность сама по себе была своеобразной криптографической системой, так как в древних обществах ею владели только избранные.</a:t>
            </a:r>
            <a:endParaRPr/>
          </a:p>
        </p:txBody>
      </p:sp>
      <p:sp>
        <p:nvSpPr>
          <p:cNvPr id="165" name="Shape 1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166" name="Shape 166"/>
          <p:cNvPicPr preferRelativeResize="0"/>
          <p:nvPr/>
        </p:nvPicPr>
        <p:blipFill>
          <a:blip r:embed="rId3">
            <a:alphaModFix/>
          </a:blip>
          <a:stretch>
            <a:fillRect/>
          </a:stretch>
        </p:blipFill>
        <p:spPr>
          <a:xfrm>
            <a:off x="4136450" y="3040250"/>
            <a:ext cx="2948725" cy="1923075"/>
          </a:xfrm>
          <a:prstGeom prst="rect">
            <a:avLst/>
          </a:prstGeom>
          <a:noFill/>
          <a:ln>
            <a:noFill/>
          </a:ln>
        </p:spPr>
      </p:pic>
      <p:pic>
        <p:nvPicPr>
          <p:cNvPr id="167" name="Shape 167">
            <a:hlinkClick r:id="rId4"/>
          </p:cNvPr>
          <p:cNvPicPr preferRelativeResize="0"/>
          <p:nvPr/>
        </p:nvPicPr>
        <p:blipFill>
          <a:blip r:embed="rId5">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ppt_w</p:attrName>
                                        </p:attrNameLst>
                                      </p:cBhvr>
                                      <p:tavLst>
                                        <p:tav fmla="" tm="0">
                                          <p:val>
                                            <p:strVal val="0"/>
                                          </p:val>
                                        </p:tav>
                                        <p:tav fmla="" tm="100000">
                                          <p:val>
                                            <p:strVal val="#ppt_w"/>
                                          </p:val>
                                        </p:tav>
                                      </p:tavLst>
                                    </p:anim>
                                    <p:anim calcmode="lin" valueType="num">
                                      <p:cBhvr additive="base">
                                        <p:cTn dur="1000"/>
                                        <p:tgtEl>
                                          <p:spTgt spid="16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ppt_w</p:attrName>
                                        </p:attrNameLst>
                                      </p:cBhvr>
                                      <p:tavLst>
                                        <p:tav fmla="" tm="0">
                                          <p:val>
                                            <p:strVal val="0"/>
                                          </p:val>
                                        </p:tav>
                                        <p:tav fmla="" tm="100000">
                                          <p:val>
                                            <p:strVal val="#ppt_w"/>
                                          </p:val>
                                        </p:tav>
                                      </p:tavLst>
                                    </p:anim>
                                    <p:anim calcmode="lin" valueType="num">
                                      <p:cBhvr additive="base">
                                        <p:cTn dur="1000"/>
                                        <p:tgtEl>
                                          <p:spTgt spid="1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1000"/>
                                        <p:tgtEl>
                                          <p:spTgt spid="1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1" type="body"/>
          </p:nvPr>
        </p:nvSpPr>
        <p:spPr>
          <a:xfrm>
            <a:off x="1324600" y="455725"/>
            <a:ext cx="7038900" cy="1305000"/>
          </a:xfrm>
          <a:prstGeom prst="rect">
            <a:avLst/>
          </a:prstGeom>
        </p:spPr>
        <p:txBody>
          <a:bodyPr anchorCtr="0" anchor="t" bIns="91425" lIns="91425" spcFirstLastPara="1" rIns="91425" wrap="square" tIns="91425">
            <a:noAutofit/>
          </a:bodyPr>
          <a:lstStyle/>
          <a:p>
            <a:pPr indent="0" lvl="0" marL="0" algn="ctr">
              <a:spcBef>
                <a:spcPts val="0"/>
              </a:spcBef>
              <a:spcAft>
                <a:spcPts val="1600"/>
              </a:spcAft>
              <a:buNone/>
            </a:pPr>
            <a:r>
              <a:rPr lang="ru" sz="1400">
                <a:latin typeface="Montserrat"/>
                <a:ea typeface="Montserrat"/>
                <a:cs typeface="Montserrat"/>
                <a:sym typeface="Montserrat"/>
              </a:rPr>
              <a:t>С распространением письменности в человеческом обществе появилась потребность в обмене письмами и сообщениями, что вызвало необходимость сокрытия содержимого письменных сообщений от посторонних. Методы сокрытия содержимого письменных сообщений можно разделить на три группы:</a:t>
            </a:r>
            <a:endParaRPr sz="1400">
              <a:latin typeface="Montserrat"/>
              <a:ea typeface="Montserrat"/>
              <a:cs typeface="Montserrat"/>
              <a:sym typeface="Montserrat"/>
            </a:endParaRPr>
          </a:p>
        </p:txBody>
      </p:sp>
      <p:sp>
        <p:nvSpPr>
          <p:cNvPr id="173" name="Shape 1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174" name="Shape 174">
            <a:hlinkClick r:id="rId3"/>
          </p:cNvPr>
          <p:cNvPicPr preferRelativeResize="0"/>
          <p:nvPr/>
        </p:nvPicPr>
        <p:blipFill>
          <a:blip r:embed="rId4">
            <a:alphaModFix/>
          </a:blip>
          <a:stretch>
            <a:fillRect/>
          </a:stretch>
        </p:blipFill>
        <p:spPr>
          <a:xfrm>
            <a:off x="-5" y="4594018"/>
            <a:ext cx="854050" cy="532006"/>
          </a:xfrm>
          <a:prstGeom prst="rect">
            <a:avLst/>
          </a:prstGeom>
          <a:noFill/>
          <a:ln>
            <a:noFill/>
          </a:ln>
        </p:spPr>
      </p:pic>
      <p:sp>
        <p:nvSpPr>
          <p:cNvPr id="175" name="Shape 175"/>
          <p:cNvSpPr txBox="1"/>
          <p:nvPr/>
        </p:nvSpPr>
        <p:spPr>
          <a:xfrm>
            <a:off x="1324600" y="2096525"/>
            <a:ext cx="2229600" cy="2951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ru">
                <a:solidFill>
                  <a:srgbClr val="F3F3F3"/>
                </a:solidFill>
                <a:latin typeface="Montserrat"/>
                <a:ea typeface="Montserrat"/>
                <a:cs typeface="Montserrat"/>
                <a:sym typeface="Montserrat"/>
              </a:rPr>
              <a:t>К первой группе относятся методы маскировки или </a:t>
            </a:r>
            <a:r>
              <a:rPr lang="ru">
                <a:solidFill>
                  <a:schemeClr val="lt2"/>
                </a:solidFill>
                <a:latin typeface="Montserrat"/>
                <a:ea typeface="Montserrat"/>
                <a:cs typeface="Montserrat"/>
                <a:sym typeface="Montserrat"/>
              </a:rPr>
              <a:t>стеганографии</a:t>
            </a:r>
            <a:r>
              <a:rPr lang="ru">
                <a:solidFill>
                  <a:srgbClr val="F3F3F3"/>
                </a:solidFill>
                <a:latin typeface="Montserrat"/>
                <a:ea typeface="Montserrat"/>
                <a:cs typeface="Montserrat"/>
                <a:sym typeface="Montserrat"/>
              </a:rPr>
              <a:t>, которые осуществляют сокрытие самого факта наличия сообщения;</a:t>
            </a:r>
            <a:endParaRPr>
              <a:solidFill>
                <a:srgbClr val="F3F3F3"/>
              </a:solidFill>
              <a:latin typeface="Montserrat"/>
              <a:ea typeface="Montserrat"/>
              <a:cs typeface="Montserrat"/>
              <a:sym typeface="Montserrat"/>
            </a:endParaRPr>
          </a:p>
        </p:txBody>
      </p:sp>
      <p:sp>
        <p:nvSpPr>
          <p:cNvPr id="176" name="Shape 176"/>
          <p:cNvSpPr txBox="1"/>
          <p:nvPr/>
        </p:nvSpPr>
        <p:spPr>
          <a:xfrm>
            <a:off x="3746100" y="2119625"/>
            <a:ext cx="2058000" cy="234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a:solidFill>
                  <a:srgbClr val="F3F3F3"/>
                </a:solidFill>
                <a:latin typeface="Montserrat"/>
                <a:ea typeface="Montserrat"/>
                <a:cs typeface="Montserrat"/>
                <a:sym typeface="Montserrat"/>
              </a:rPr>
              <a:t>Вторую группу составляют различные методы тайнописи или криптографии (от греческих слов </a:t>
            </a:r>
            <a:r>
              <a:rPr lang="ru">
                <a:solidFill>
                  <a:schemeClr val="lt2"/>
                </a:solidFill>
                <a:latin typeface="Montserrat"/>
                <a:ea typeface="Montserrat"/>
                <a:cs typeface="Montserrat"/>
                <a:sym typeface="Montserrat"/>
              </a:rPr>
              <a:t>ktyptos</a:t>
            </a:r>
            <a:r>
              <a:rPr lang="ru">
                <a:solidFill>
                  <a:srgbClr val="F3F3F3"/>
                </a:solidFill>
                <a:latin typeface="Montserrat"/>
                <a:ea typeface="Montserrat"/>
                <a:cs typeface="Montserrat"/>
                <a:sym typeface="Montserrat"/>
              </a:rPr>
              <a:t> – тайный и </a:t>
            </a:r>
            <a:r>
              <a:rPr lang="ru">
                <a:solidFill>
                  <a:schemeClr val="lt2"/>
                </a:solidFill>
                <a:latin typeface="Montserrat"/>
                <a:ea typeface="Montserrat"/>
                <a:cs typeface="Montserrat"/>
                <a:sym typeface="Montserrat"/>
              </a:rPr>
              <a:t>grapho</a:t>
            </a:r>
            <a:r>
              <a:rPr lang="ru">
                <a:solidFill>
                  <a:srgbClr val="F3F3F3"/>
                </a:solidFill>
                <a:latin typeface="Montserrat"/>
                <a:ea typeface="Montserrat"/>
                <a:cs typeface="Montserrat"/>
                <a:sym typeface="Montserrat"/>
              </a:rPr>
              <a:t> – пишу); </a:t>
            </a:r>
            <a:endParaRPr>
              <a:solidFill>
                <a:srgbClr val="F3F3F3"/>
              </a:solidFill>
              <a:latin typeface="Montserrat"/>
              <a:ea typeface="Montserrat"/>
              <a:cs typeface="Montserrat"/>
              <a:sym typeface="Montserrat"/>
            </a:endParaRPr>
          </a:p>
        </p:txBody>
      </p:sp>
      <p:sp>
        <p:nvSpPr>
          <p:cNvPr id="177" name="Shape 177"/>
          <p:cNvSpPr txBox="1"/>
          <p:nvPr/>
        </p:nvSpPr>
        <p:spPr>
          <a:xfrm>
            <a:off x="5948600" y="2101575"/>
            <a:ext cx="2162400" cy="24732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ru">
                <a:solidFill>
                  <a:srgbClr val="F3F3F3"/>
                </a:solidFill>
                <a:latin typeface="Montserrat"/>
                <a:ea typeface="Montserrat"/>
                <a:cs typeface="Montserrat"/>
                <a:sym typeface="Montserrat"/>
              </a:rPr>
              <a:t>Методы третьей группы ориентированы на создание специальных технических устройств, засекречивания информации.</a:t>
            </a:r>
            <a:endParaRPr>
              <a:solidFill>
                <a:srgbClr val="F3F3F3"/>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ppt_w</p:attrName>
                                        </p:attrNameLst>
                                      </p:cBhvr>
                                      <p:tavLst>
                                        <p:tav fmla="" tm="0">
                                          <p:val>
                                            <p:strVal val="0"/>
                                          </p:val>
                                        </p:tav>
                                        <p:tav fmla="" tm="100000">
                                          <p:val>
                                            <p:strVal val="#ppt_w"/>
                                          </p:val>
                                        </p:tav>
                                      </p:tavLst>
                                    </p:anim>
                                    <p:anim calcmode="lin" valueType="num">
                                      <p:cBhvr additive="base">
                                        <p:cTn dur="1000"/>
                                        <p:tgtEl>
                                          <p:spTgt spid="1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5"/>
                                        </p:tgtEl>
                                        <p:attrNameLst>
                                          <p:attrName>style.visibility</p:attrName>
                                        </p:attrNameLst>
                                      </p:cBhvr>
                                      <p:to>
                                        <p:strVal val="visible"/>
                                      </p:to>
                                    </p:set>
                                    <p:anim calcmode="lin" valueType="num">
                                      <p:cBhvr additive="base">
                                        <p:cTn dur="2000"/>
                                        <p:tgtEl>
                                          <p:spTgt spid="1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2000"/>
                                        <p:tgtEl>
                                          <p:spTgt spid="17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7"/>
                                        </p:tgtEl>
                                        <p:attrNameLst>
                                          <p:attrName>style.visibility</p:attrName>
                                        </p:attrNameLst>
                                      </p:cBhvr>
                                      <p:to>
                                        <p:strVal val="visible"/>
                                      </p:to>
                                    </p:set>
                                    <p:anim calcmode="lin" valueType="num">
                                      <p:cBhvr additive="base">
                                        <p:cTn dur="2000"/>
                                        <p:tgtEl>
                                          <p:spTgt spid="17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74"/>
                                        </p:tgtEl>
                                        <p:attrNameLst>
                                          <p:attrName>style.visibility</p:attrName>
                                        </p:attrNameLst>
                                      </p:cBhvr>
                                      <p:to>
                                        <p:strVal val="visible"/>
                                      </p:to>
                                    </p:set>
                                    <p:anim calcmode="lin" valueType="num">
                                      <p:cBhvr additive="base">
                                        <p:cTn dur="1000"/>
                                        <p:tgtEl>
                                          <p:spTgt spid="17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idx="1" type="body"/>
          </p:nvPr>
        </p:nvSpPr>
        <p:spPr>
          <a:xfrm>
            <a:off x="1297500" y="383575"/>
            <a:ext cx="7723500" cy="2464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latin typeface="Montserrat"/>
                <a:ea typeface="Montserrat"/>
                <a:cs typeface="Montserrat"/>
                <a:sym typeface="Montserrat"/>
              </a:rPr>
              <a:t>Развитию тайнописи способствовали войны. Письменные приказы и донесения обязательно шифровались, чтобы пленение курьеров не позволило противнику получить важную информацию. </a:t>
            </a:r>
            <a:endParaRPr>
              <a:latin typeface="Montserrat"/>
              <a:ea typeface="Montserrat"/>
              <a:cs typeface="Montserrat"/>
              <a:sym typeface="Montserrat"/>
            </a:endParaRPr>
          </a:p>
          <a:p>
            <a:pPr indent="0" lvl="0" marL="0">
              <a:spcBef>
                <a:spcPts val="1600"/>
              </a:spcBef>
              <a:spcAft>
                <a:spcPts val="1600"/>
              </a:spcAft>
              <a:buNone/>
            </a:pPr>
            <a:r>
              <a:rPr lang="ru">
                <a:latin typeface="Montserrat"/>
                <a:ea typeface="Montserrat"/>
                <a:cs typeface="Montserrat"/>
                <a:sym typeface="Montserrat"/>
              </a:rPr>
              <a:t>Например, римский император Цезарь пользовался в своей военной и личной переписке шифром, сущность которого состояла в замене каждой буквы латинского языка на следующую букву алфавита. Тогда знаменитая фраза: </a:t>
            </a:r>
            <a:r>
              <a:rPr lang="ru">
                <a:solidFill>
                  <a:schemeClr val="lt2"/>
                </a:solidFill>
                <a:latin typeface="Montserrat"/>
                <a:ea typeface="Montserrat"/>
                <a:cs typeface="Montserrat"/>
                <a:sym typeface="Montserrat"/>
              </a:rPr>
              <a:t>«VENI, VIDI, VICI»</a:t>
            </a:r>
            <a:r>
              <a:rPr lang="ru">
                <a:latin typeface="Montserrat"/>
                <a:ea typeface="Montserrat"/>
                <a:cs typeface="Montserrat"/>
                <a:sym typeface="Montserrat"/>
              </a:rPr>
              <a:t> («Пришел, увидел, победил»), которой Цезарь, известил одного из своих друзей в Риме о быстро одержанной им победе, в зашифрованном виде будет иметь следующий вид: </a:t>
            </a:r>
            <a:r>
              <a:rPr lang="ru">
                <a:solidFill>
                  <a:schemeClr val="lt2"/>
                </a:solidFill>
                <a:latin typeface="Montserrat"/>
                <a:ea typeface="Montserrat"/>
                <a:cs typeface="Montserrat"/>
                <a:sym typeface="Montserrat"/>
              </a:rPr>
              <a:t>«XFOJ, XJEJ, XJDJ»</a:t>
            </a:r>
            <a:endParaRPr>
              <a:solidFill>
                <a:schemeClr val="lt2"/>
              </a:solidFill>
              <a:latin typeface="Montserrat"/>
              <a:ea typeface="Montserrat"/>
              <a:cs typeface="Montserrat"/>
              <a:sym typeface="Montserrat"/>
            </a:endParaRPr>
          </a:p>
        </p:txBody>
      </p:sp>
      <p:sp>
        <p:nvSpPr>
          <p:cNvPr id="183" name="Shape 1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184" name="Shape 184"/>
          <p:cNvPicPr preferRelativeResize="0"/>
          <p:nvPr/>
        </p:nvPicPr>
        <p:blipFill>
          <a:blip r:embed="rId3">
            <a:alphaModFix/>
          </a:blip>
          <a:stretch>
            <a:fillRect/>
          </a:stretch>
        </p:blipFill>
        <p:spPr>
          <a:xfrm>
            <a:off x="6248400" y="2656100"/>
            <a:ext cx="2400724" cy="2400724"/>
          </a:xfrm>
          <a:prstGeom prst="rect">
            <a:avLst/>
          </a:prstGeom>
          <a:noFill/>
          <a:ln>
            <a:noFill/>
          </a:ln>
        </p:spPr>
      </p:pic>
      <p:pic>
        <p:nvPicPr>
          <p:cNvPr id="185" name="Shape 185"/>
          <p:cNvPicPr preferRelativeResize="0"/>
          <p:nvPr/>
        </p:nvPicPr>
        <p:blipFill>
          <a:blip r:embed="rId4">
            <a:alphaModFix/>
          </a:blip>
          <a:stretch>
            <a:fillRect/>
          </a:stretch>
        </p:blipFill>
        <p:spPr>
          <a:xfrm>
            <a:off x="1371600" y="3000475"/>
            <a:ext cx="4429125" cy="1609725"/>
          </a:xfrm>
          <a:prstGeom prst="rect">
            <a:avLst/>
          </a:prstGeom>
          <a:noFill/>
          <a:ln>
            <a:noFill/>
          </a:ln>
        </p:spPr>
      </p:pic>
      <p:pic>
        <p:nvPicPr>
          <p:cNvPr id="186" name="Shape 186">
            <a:hlinkClick r:id="rId5"/>
          </p:cNvPr>
          <p:cNvPicPr preferRelativeResize="0"/>
          <p:nvPr/>
        </p:nvPicPr>
        <p:blipFill>
          <a:blip r:embed="rId6">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 calcmode="lin" valueType="num">
                                      <p:cBhvr additive="base">
                                        <p:cTn dur="2000"/>
                                        <p:tgtEl>
                                          <p:spTgt spid="18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 calcmode="lin" valueType="num">
                                      <p:cBhvr additive="base">
                                        <p:cTn dur="2000"/>
                                        <p:tgtEl>
                                          <p:spTgt spid="18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2100"/>
                                        <p:tgtEl>
                                          <p:spTgt spid="1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5"/>
                                        </p:tgtEl>
                                        <p:attrNameLst>
                                          <p:attrName>style.visibility</p:attrName>
                                        </p:attrNameLst>
                                      </p:cBhvr>
                                      <p:to>
                                        <p:strVal val="visible"/>
                                      </p:to>
                                    </p:set>
                                    <p:anim calcmode="lin" valueType="num">
                                      <p:cBhvr additive="base">
                                        <p:cTn dur="2000"/>
                                        <p:tgtEl>
                                          <p:spTgt spid="1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ru" sz="3000"/>
              <a:t>В истории криптографии условно можно выделить четыре этапа: </a:t>
            </a:r>
            <a:endParaRPr sz="3000"/>
          </a:p>
        </p:txBody>
      </p:sp>
      <p:sp>
        <p:nvSpPr>
          <p:cNvPr id="192" name="Shape 19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419100" lvl="0" marL="457200" rtl="0">
              <a:spcBef>
                <a:spcPts val="0"/>
              </a:spcBef>
              <a:spcAft>
                <a:spcPts val="0"/>
              </a:spcAft>
              <a:buSzPts val="3000"/>
              <a:buFont typeface="Montserrat"/>
              <a:buChar char="●"/>
            </a:pPr>
            <a:r>
              <a:rPr lang="ru" sz="3000">
                <a:latin typeface="Montserrat"/>
                <a:ea typeface="Montserrat"/>
                <a:cs typeface="Montserrat"/>
                <a:sym typeface="Montserrat"/>
              </a:rPr>
              <a:t>наивный</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ru" sz="3000">
                <a:latin typeface="Montserrat"/>
                <a:ea typeface="Montserrat"/>
                <a:cs typeface="Montserrat"/>
                <a:sym typeface="Montserrat"/>
              </a:rPr>
              <a:t>формальный</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ru" sz="3000">
                <a:latin typeface="Montserrat"/>
                <a:ea typeface="Montserrat"/>
                <a:cs typeface="Montserrat"/>
                <a:sym typeface="Montserrat"/>
              </a:rPr>
              <a:t>научный</a:t>
            </a:r>
            <a:endParaRPr sz="3000">
              <a:latin typeface="Montserrat"/>
              <a:ea typeface="Montserrat"/>
              <a:cs typeface="Montserrat"/>
              <a:sym typeface="Montserrat"/>
            </a:endParaRPr>
          </a:p>
          <a:p>
            <a:pPr indent="-419100" lvl="0" marL="457200" rtl="0">
              <a:spcBef>
                <a:spcPts val="0"/>
              </a:spcBef>
              <a:spcAft>
                <a:spcPts val="0"/>
              </a:spcAft>
              <a:buSzPts val="3000"/>
              <a:buFont typeface="Montserrat"/>
              <a:buChar char="●"/>
            </a:pPr>
            <a:r>
              <a:rPr lang="ru" sz="3000">
                <a:latin typeface="Montserrat"/>
                <a:ea typeface="Montserrat"/>
                <a:cs typeface="Montserrat"/>
                <a:sym typeface="Montserrat"/>
              </a:rPr>
              <a:t>компьютерный</a:t>
            </a:r>
            <a:endParaRPr sz="3000">
              <a:latin typeface="Montserrat"/>
              <a:ea typeface="Montserrat"/>
              <a:cs typeface="Montserrat"/>
              <a:sym typeface="Montserrat"/>
            </a:endParaRPr>
          </a:p>
        </p:txBody>
      </p:sp>
      <p:sp>
        <p:nvSpPr>
          <p:cNvPr id="193" name="Shape 1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194" name="Shape 194">
            <a:hlinkClick r:id="rId3"/>
          </p:cNvPr>
          <p:cNvPicPr preferRelativeResize="0"/>
          <p:nvPr/>
        </p:nvPicPr>
        <p:blipFill>
          <a:blip r:embed="rId4">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ppt_w</p:attrName>
                                        </p:attrNameLst>
                                      </p:cBhvr>
                                      <p:tavLst>
                                        <p:tav fmla="" tm="0">
                                          <p:val>
                                            <p:strVal val="0"/>
                                          </p:val>
                                        </p:tav>
                                        <p:tav fmla="" tm="100000">
                                          <p:val>
                                            <p:strVal val="#ppt_w"/>
                                          </p:val>
                                        </p:tav>
                                      </p:tavLst>
                                    </p:anim>
                                    <p:anim calcmode="lin" valueType="num">
                                      <p:cBhvr additive="base">
                                        <p:cTn dur="1000"/>
                                        <p:tgtEl>
                                          <p:spTgt spid="19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xEl>
                                              <p:pRg end="0" st="0"/>
                                            </p:txEl>
                                          </p:spTgt>
                                        </p:tgtEl>
                                        <p:attrNameLst>
                                          <p:attrName>style.visibility</p:attrName>
                                        </p:attrNameLst>
                                      </p:cBhvr>
                                      <p:to>
                                        <p:strVal val="visible"/>
                                      </p:to>
                                    </p:set>
                                    <p:anim calcmode="lin" valueType="num">
                                      <p:cBhvr additive="base">
                                        <p:cTn dur="2100"/>
                                        <p:tgtEl>
                                          <p:spTgt spid="192">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xEl>
                                              <p:pRg end="1" st="1"/>
                                            </p:txEl>
                                          </p:spTgt>
                                        </p:tgtEl>
                                        <p:attrNameLst>
                                          <p:attrName>style.visibility</p:attrName>
                                        </p:attrNameLst>
                                      </p:cBhvr>
                                      <p:to>
                                        <p:strVal val="visible"/>
                                      </p:to>
                                    </p:set>
                                    <p:anim calcmode="lin" valueType="num">
                                      <p:cBhvr additive="base">
                                        <p:cTn dur="2100"/>
                                        <p:tgtEl>
                                          <p:spTgt spid="192">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xEl>
                                              <p:pRg end="2" st="2"/>
                                            </p:txEl>
                                          </p:spTgt>
                                        </p:tgtEl>
                                        <p:attrNameLst>
                                          <p:attrName>style.visibility</p:attrName>
                                        </p:attrNameLst>
                                      </p:cBhvr>
                                      <p:to>
                                        <p:strVal val="visible"/>
                                      </p:to>
                                    </p:set>
                                    <p:anim calcmode="lin" valueType="num">
                                      <p:cBhvr additive="base">
                                        <p:cTn dur="2100"/>
                                        <p:tgtEl>
                                          <p:spTgt spid="192">
                                            <p:txEl>
                                              <p:pRg end="2" st="2"/>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2">
                                            <p:txEl>
                                              <p:pRg end="3" st="3"/>
                                            </p:txEl>
                                          </p:spTgt>
                                        </p:tgtEl>
                                        <p:attrNameLst>
                                          <p:attrName>style.visibility</p:attrName>
                                        </p:attrNameLst>
                                      </p:cBhvr>
                                      <p:to>
                                        <p:strVal val="visible"/>
                                      </p:to>
                                    </p:set>
                                    <p:anim calcmode="lin" valueType="num">
                                      <p:cBhvr additive="base">
                                        <p:cTn dur="2100"/>
                                        <p:tgtEl>
                                          <p:spTgt spid="192">
                                            <p:txEl>
                                              <p:pRg end="3" st="3"/>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Shape 199"/>
          <p:cNvSpPr txBox="1"/>
          <p:nvPr>
            <p:ph type="title"/>
          </p:nvPr>
        </p:nvSpPr>
        <p:spPr>
          <a:xfrm>
            <a:off x="1221300" y="5461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a:t>НАИВНАЯ КРИПТОГРАФИЯ </a:t>
            </a:r>
            <a:r>
              <a:rPr lang="ru" sz="1800"/>
              <a:t>(до начала XVI в.)</a:t>
            </a:r>
            <a:endParaRPr sz="1800"/>
          </a:p>
        </p:txBody>
      </p:sp>
      <p:sp>
        <p:nvSpPr>
          <p:cNvPr id="200" name="Shape 200"/>
          <p:cNvSpPr txBox="1"/>
          <p:nvPr>
            <p:ph idx="1" type="body"/>
          </p:nvPr>
        </p:nvSpPr>
        <p:spPr>
          <a:xfrm>
            <a:off x="1221300" y="1110350"/>
            <a:ext cx="5896800" cy="3701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ru" sz="1200">
                <a:latin typeface="Montserrat"/>
                <a:ea typeface="Montserrat"/>
                <a:cs typeface="Montserrat"/>
                <a:sym typeface="Montserrat"/>
              </a:rPr>
              <a:t>Для наивной криптографии характерно использование любых, обычно примитивных, способов запутывания противника относительно содержания шифруемых текстов. На начальном этапе для защиты информации использовались методы кодирования и стеганографии, которые родственны, но не тождественны криптографии.</a:t>
            </a:r>
            <a:endParaRPr sz="1200">
              <a:latin typeface="Montserrat"/>
              <a:ea typeface="Montserrat"/>
              <a:cs typeface="Montserrat"/>
              <a:sym typeface="Montserrat"/>
            </a:endParaRPr>
          </a:p>
          <a:p>
            <a:pPr indent="0" lvl="0" marL="0">
              <a:spcBef>
                <a:spcPts val="1600"/>
              </a:spcBef>
              <a:spcAft>
                <a:spcPts val="1600"/>
              </a:spcAft>
              <a:buNone/>
            </a:pPr>
            <a:r>
              <a:rPr lang="ru" sz="1200">
                <a:latin typeface="Montserrat"/>
                <a:ea typeface="Montserrat"/>
                <a:cs typeface="Montserrat"/>
                <a:sym typeface="Montserrat"/>
              </a:rPr>
              <a:t>Большинство из используемых шифров сводились к перестановке или моноалфавитной подстановке. Одним из первых зафиксированных примеров является шифр Цезаря, состоящий в замене каждой буквы исходного текста на другую, отстоящую от нее в алфавите на определенное число позиций. Другой шифр, полибианский квадрат, авторство которого приписывается греческому писателю Полибию, является общей моноалфавитной подстановкой, которая проводится с помощью случайно заполненной алфавитом квадратной таблицей (для греческого алфавита размер составляет 5×5). Каждая буква исходного текста заменяется на букву, стоящую в квадрате снизу от нее.</a:t>
            </a:r>
            <a:endParaRPr sz="1200">
              <a:latin typeface="Montserrat"/>
              <a:ea typeface="Montserrat"/>
              <a:cs typeface="Montserrat"/>
              <a:sym typeface="Montserrat"/>
            </a:endParaRPr>
          </a:p>
        </p:txBody>
      </p:sp>
      <p:sp>
        <p:nvSpPr>
          <p:cNvPr id="201" name="Shape 2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ru"/>
              <a:t>‹#›</a:t>
            </a:fld>
            <a:endParaRPr/>
          </a:p>
        </p:txBody>
      </p:sp>
      <p:pic>
        <p:nvPicPr>
          <p:cNvPr id="202" name="Shape 202"/>
          <p:cNvPicPr preferRelativeResize="0"/>
          <p:nvPr/>
        </p:nvPicPr>
        <p:blipFill>
          <a:blip r:embed="rId3">
            <a:alphaModFix/>
          </a:blip>
          <a:stretch>
            <a:fillRect/>
          </a:stretch>
        </p:blipFill>
        <p:spPr>
          <a:xfrm>
            <a:off x="7194300" y="1049025"/>
            <a:ext cx="1598700" cy="1894125"/>
          </a:xfrm>
          <a:prstGeom prst="rect">
            <a:avLst/>
          </a:prstGeom>
          <a:noFill/>
          <a:ln>
            <a:noFill/>
          </a:ln>
        </p:spPr>
      </p:pic>
      <p:pic>
        <p:nvPicPr>
          <p:cNvPr id="203" name="Shape 203"/>
          <p:cNvPicPr preferRelativeResize="0"/>
          <p:nvPr/>
        </p:nvPicPr>
        <p:blipFill>
          <a:blip r:embed="rId4">
            <a:alphaModFix/>
          </a:blip>
          <a:stretch>
            <a:fillRect/>
          </a:stretch>
        </p:blipFill>
        <p:spPr>
          <a:xfrm>
            <a:off x="7082175" y="2943150"/>
            <a:ext cx="2000250" cy="1809750"/>
          </a:xfrm>
          <a:prstGeom prst="rect">
            <a:avLst/>
          </a:prstGeom>
          <a:noFill/>
          <a:ln>
            <a:noFill/>
          </a:ln>
        </p:spPr>
      </p:pic>
      <p:pic>
        <p:nvPicPr>
          <p:cNvPr id="204" name="Shape 204">
            <a:hlinkClick r:id="rId5"/>
          </p:cNvPr>
          <p:cNvPicPr preferRelativeResize="0"/>
          <p:nvPr/>
        </p:nvPicPr>
        <p:blipFill>
          <a:blip r:embed="rId6">
            <a:alphaModFix/>
          </a:blip>
          <a:stretch>
            <a:fillRect/>
          </a:stretch>
        </p:blipFill>
        <p:spPr>
          <a:xfrm>
            <a:off x="-5" y="4594018"/>
            <a:ext cx="854050" cy="532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
                                        <p:tgtEl>
                                          <p:spTgt spid="199"/>
                                        </p:tgtEl>
                                        <p:attrNameLst>
                                          <p:attrName>ppt_w</p:attrName>
                                        </p:attrNameLst>
                                      </p:cBhvr>
                                      <p:tavLst>
                                        <p:tav fmla="" tm="0">
                                          <p:val>
                                            <p:strVal val="0"/>
                                          </p:val>
                                        </p:tav>
                                        <p:tav fmla="" tm="100000">
                                          <p:val>
                                            <p:strVal val="#ppt_w"/>
                                          </p:val>
                                        </p:tav>
                                      </p:tavLst>
                                    </p:anim>
                                    <p:anim calcmode="lin" valueType="num">
                                      <p:cBhvr additive="base">
                                        <p:cTn dur="1"/>
                                        <p:tgtEl>
                                          <p:spTgt spid="19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0">
                                            <p:txEl>
                                              <p:pRg end="0" st="0"/>
                                            </p:txEl>
                                          </p:spTgt>
                                        </p:tgtEl>
                                        <p:attrNameLst>
                                          <p:attrName>style.visibility</p:attrName>
                                        </p:attrNameLst>
                                      </p:cBhvr>
                                      <p:to>
                                        <p:strVal val="visible"/>
                                      </p:to>
                                    </p:set>
                                    <p:anim calcmode="lin" valueType="num">
                                      <p:cBhvr additive="base">
                                        <p:cTn dur="2000"/>
                                        <p:tgtEl>
                                          <p:spTgt spid="20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0">
                                            <p:txEl>
                                              <p:pRg end="1" st="1"/>
                                            </p:txEl>
                                          </p:spTgt>
                                        </p:tgtEl>
                                        <p:attrNameLst>
                                          <p:attrName>style.visibility</p:attrName>
                                        </p:attrNameLst>
                                      </p:cBhvr>
                                      <p:to>
                                        <p:strVal val="visible"/>
                                      </p:to>
                                    </p:set>
                                    <p:anim calcmode="lin" valueType="num">
                                      <p:cBhvr additive="base">
                                        <p:cTn dur="2000"/>
                                        <p:tgtEl>
                                          <p:spTgt spid="200">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500"/>
                                        <p:tgtEl>
                                          <p:spTgt spid="2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700"/>
                                        <p:tgtEl>
                                          <p:spTgt spid="2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